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61" r:id="rId2"/>
    <p:sldId id="259" r:id="rId3"/>
    <p:sldId id="332" r:id="rId4"/>
    <p:sldId id="262" r:id="rId5"/>
    <p:sldId id="266" r:id="rId6"/>
    <p:sldId id="272" r:id="rId7"/>
    <p:sldId id="273" r:id="rId8"/>
    <p:sldId id="274" r:id="rId9"/>
    <p:sldId id="275" r:id="rId10"/>
    <p:sldId id="276" r:id="rId11"/>
    <p:sldId id="286" r:id="rId12"/>
    <p:sldId id="333" r:id="rId13"/>
    <p:sldId id="287" r:id="rId14"/>
    <p:sldId id="290" r:id="rId15"/>
    <p:sldId id="291" r:id="rId16"/>
    <p:sldId id="334" r:id="rId17"/>
    <p:sldId id="292" r:id="rId18"/>
    <p:sldId id="293" r:id="rId19"/>
    <p:sldId id="294" r:id="rId20"/>
    <p:sldId id="295" r:id="rId21"/>
    <p:sldId id="304" r:id="rId22"/>
    <p:sldId id="296" r:id="rId23"/>
    <p:sldId id="297" r:id="rId24"/>
    <p:sldId id="298" r:id="rId25"/>
    <p:sldId id="299" r:id="rId26"/>
    <p:sldId id="301" r:id="rId27"/>
    <p:sldId id="300" r:id="rId28"/>
    <p:sldId id="302" r:id="rId29"/>
    <p:sldId id="303" r:id="rId30"/>
    <p:sldId id="305" r:id="rId31"/>
    <p:sldId id="310" r:id="rId32"/>
    <p:sldId id="318" r:id="rId33"/>
    <p:sldId id="316" r:id="rId34"/>
    <p:sldId id="306" r:id="rId35"/>
    <p:sldId id="311" r:id="rId36"/>
    <p:sldId id="319" r:id="rId37"/>
    <p:sldId id="320" r:id="rId38"/>
    <p:sldId id="321" r:id="rId39"/>
    <p:sldId id="322" r:id="rId40"/>
    <p:sldId id="323" r:id="rId41"/>
    <p:sldId id="317" r:id="rId42"/>
    <p:sldId id="307" r:id="rId43"/>
    <p:sldId id="312" r:id="rId44"/>
    <p:sldId id="325" r:id="rId45"/>
    <p:sldId id="326" r:id="rId46"/>
    <p:sldId id="324" r:id="rId47"/>
    <p:sldId id="327" r:id="rId48"/>
    <p:sldId id="308" r:id="rId49"/>
    <p:sldId id="313" r:id="rId50"/>
    <p:sldId id="328" r:id="rId51"/>
    <p:sldId id="329" r:id="rId52"/>
    <p:sldId id="330" r:id="rId53"/>
    <p:sldId id="309" r:id="rId54"/>
    <p:sldId id="314" r:id="rId55"/>
    <p:sldId id="331" r:id="rId56"/>
    <p:sldId id="335" r:id="rId57"/>
  </p:sldIdLst>
  <p:sldSz cx="12192000" cy="6858000"/>
  <p:notesSz cx="6858000" cy="9144000"/>
  <p:embeddedFontLst>
    <p:embeddedFont>
      <p:font typeface="Malgun Gothic" panose="020B0503020000020004" pitchFamily="50" charset="-127"/>
      <p:regular r:id="rId60"/>
      <p:bold r:id="rId61"/>
    </p:embeddedFont>
    <p:embeddedFont>
      <p:font typeface="Malgun Gothic" panose="020B0503020000020004" pitchFamily="50" charset="-127"/>
      <p:regular r:id="rId60"/>
      <p:bold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Source Sans Pro" panose="020B0503030403020204" pitchFamily="34" charset="0"/>
      <p:regular r:id="rId66"/>
      <p:bold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883"/>
    <a:srgbClr val="35495E"/>
    <a:srgbClr val="FBFFFB"/>
    <a:srgbClr val="5E913B"/>
    <a:srgbClr val="0C477F"/>
    <a:srgbClr val="1E4587"/>
    <a:srgbClr val="08294C"/>
    <a:srgbClr val="0E5283"/>
    <a:srgbClr val="145086"/>
    <a:srgbClr val="EF7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3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6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06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15089" y="295"/>
            <a:ext cx="5177304" cy="5177307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41B883"/>
              </a:gs>
              <a:gs pos="48000">
                <a:srgbClr val="41B88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47596"/>
            <a:ext cx="5812107" cy="5812112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41B883"/>
              </a:gs>
              <a:gs pos="48000">
                <a:srgbClr val="41B883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35495E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35495E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l">
              <a:lnSpc>
                <a:spcPct val="150000"/>
              </a:lnSpc>
              <a:defRPr lang="en-US" altLang="ko-KR" sz="12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ja-JP" dirty="0"/>
              <a:t>Presentation By (</a:t>
            </a:r>
            <a:r>
              <a:rPr lang="ja-JP" altLang="en-US" dirty="0"/>
              <a:t>株</a:t>
            </a:r>
            <a:r>
              <a:rPr lang="en-US" altLang="ja-JP" dirty="0"/>
              <a:t>)</a:t>
            </a:r>
            <a:r>
              <a:rPr lang="ja-JP" altLang="en-US" dirty="0"/>
              <a:t>パワーソフトシステム　</a:t>
            </a:r>
            <a:r>
              <a:rPr lang="en-US" altLang="ja-JP" dirty="0"/>
              <a:t>SE</a:t>
            </a:r>
            <a:r>
              <a:rPr lang="ja-JP" altLang="en-US" dirty="0"/>
              <a:t>３部リーダー安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1E8FBF-7CB7-48FE-9F0F-EE71F9A20C9D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9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ja-JP" dirty="0" err="1"/>
              <a:t>Presentaion</a:t>
            </a:r>
            <a:r>
              <a:rPr lang="ja-JP" altLang="en-US" dirty="0"/>
              <a:t> </a:t>
            </a:r>
            <a:r>
              <a:rPr lang="en-US" altLang="ja-JP" dirty="0"/>
              <a:t>By  (</a:t>
            </a:r>
            <a:r>
              <a:rPr lang="ja-JP" altLang="en-US" dirty="0"/>
              <a:t>株</a:t>
            </a:r>
            <a:r>
              <a:rPr lang="en-US" altLang="ja-JP" dirty="0"/>
              <a:t>)</a:t>
            </a:r>
            <a:r>
              <a:rPr lang="ja-JP" altLang="en-US" dirty="0"/>
              <a:t>パワーソフトシステム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269055" y="6227223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35495E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-8238" y="-3"/>
            <a:ext cx="2861922" cy="5473701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41B883"/>
              </a:gs>
              <a:gs pos="0">
                <a:srgbClr val="41B883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52490" y="0"/>
            <a:ext cx="9339510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41B883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226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sz="1050" dirty="0" err="1"/>
              <a:t>Presentaion</a:t>
            </a:r>
            <a:r>
              <a:rPr lang="en-US" sz="1050" dirty="0"/>
              <a:t> By </a:t>
            </a:r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CLASSIC 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100000">
              <a:srgbClr val="35495E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41B883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5495E"/>
            </a:gs>
            <a:gs pos="0">
              <a:srgbClr val="35495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svg"/><Relationship Id="rId18" Type="http://schemas.openxmlformats.org/officeDocument/2006/relationships/image" Target="../media/image6.png"/><Relationship Id="rId3" Type="http://schemas.openxmlformats.org/officeDocument/2006/relationships/image" Target="../media/image60.jpeg"/><Relationship Id="rId7" Type="http://schemas.openxmlformats.org/officeDocument/2006/relationships/image" Target="../media/image64.svg"/><Relationship Id="rId12" Type="http://schemas.openxmlformats.org/officeDocument/2006/relationships/image" Target="../media/image67.png"/><Relationship Id="rId17" Type="http://schemas.openxmlformats.org/officeDocument/2006/relationships/image" Target="../media/image5.svg"/><Relationship Id="rId2" Type="http://schemas.openxmlformats.org/officeDocument/2006/relationships/image" Target="../media/image59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52.svg"/><Relationship Id="rId5" Type="http://schemas.openxmlformats.org/officeDocument/2006/relationships/image" Target="../media/image62.svg"/><Relationship Id="rId15" Type="http://schemas.openxmlformats.org/officeDocument/2006/relationships/image" Target="../media/image70.svg"/><Relationship Id="rId10" Type="http://schemas.openxmlformats.org/officeDocument/2006/relationships/image" Target="../media/image51.png"/><Relationship Id="rId19" Type="http://schemas.openxmlformats.org/officeDocument/2006/relationships/image" Target="../media/image7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12" Type="http://schemas.openxmlformats.org/officeDocument/2006/relationships/image" Target="../media/image70.svg"/><Relationship Id="rId2" Type="http://schemas.openxmlformats.org/officeDocument/2006/relationships/image" Target="../media/image71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sv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5" Type="http://schemas.openxmlformats.org/officeDocument/2006/relationships/image" Target="../media/image6.png"/><Relationship Id="rId10" Type="http://schemas.openxmlformats.org/officeDocument/2006/relationships/image" Target="../media/image73.svg"/><Relationship Id="rId4" Type="http://schemas.openxmlformats.org/officeDocument/2006/relationships/image" Target="../media/image52.svg"/><Relationship Id="rId9" Type="http://schemas.openxmlformats.org/officeDocument/2006/relationships/image" Target="../media/image72.png"/><Relationship Id="rId1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sv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52.svg"/><Relationship Id="rId4" Type="http://schemas.openxmlformats.org/officeDocument/2006/relationships/image" Target="../media/image78.svg"/><Relationship Id="rId9" Type="http://schemas.openxmlformats.org/officeDocument/2006/relationships/image" Target="../media/image51.png"/><Relationship Id="rId14" Type="http://schemas.openxmlformats.org/officeDocument/2006/relationships/image" Target="../media/image8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github-Ahn/PSSMiniPrj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5633" y="6207366"/>
            <a:ext cx="5183092" cy="480588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schemeClr val="bg1">
                    <a:alpha val="62000"/>
                  </a:schemeClr>
                </a:solidFill>
              </a:rPr>
              <a:t>Presentation By (</a:t>
            </a:r>
            <a:r>
              <a:rPr lang="ja-JP" altLang="en-US" dirty="0">
                <a:solidFill>
                  <a:schemeClr val="bg1">
                    <a:alpha val="62000"/>
                  </a:schemeClr>
                </a:solidFill>
              </a:rPr>
              <a:t>株</a:t>
            </a:r>
            <a:r>
              <a:rPr lang="en-US" altLang="ja-JP" dirty="0">
                <a:solidFill>
                  <a:schemeClr val="bg1">
                    <a:alpha val="62000"/>
                  </a:schemeClr>
                </a:solidFill>
              </a:rPr>
              <a:t>)</a:t>
            </a:r>
            <a:r>
              <a:rPr lang="ja-JP" altLang="en-US" dirty="0">
                <a:solidFill>
                  <a:schemeClr val="bg1">
                    <a:alpha val="62000"/>
                  </a:schemeClr>
                </a:solidFill>
              </a:rPr>
              <a:t>パワーソフトシステム</a:t>
            </a:r>
            <a:endParaRPr lang="ko-KR" altLang="en-US" dirty="0">
              <a:solidFill>
                <a:schemeClr val="bg1">
                  <a:alpha val="62000"/>
                </a:scheme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6541" y="2021567"/>
            <a:ext cx="4898918" cy="2322178"/>
          </a:xfrm>
        </p:spPr>
        <p:txBody>
          <a:bodyPr/>
          <a:lstStyle/>
          <a:p>
            <a:pPr algn="ctr"/>
            <a:r>
              <a:rPr lang="en-US" altLang="ko-KR" sz="11500" b="1" dirty="0"/>
              <a:t>Vue.js</a:t>
            </a:r>
            <a:br>
              <a:rPr lang="en-US" altLang="ko-KR" b="1" dirty="0"/>
            </a:br>
            <a:r>
              <a:rPr lang="ja-JP" altLang="en-US" sz="4800" b="1" u="sng" dirty="0"/>
              <a:t>入門</a:t>
            </a:r>
            <a:endParaRPr lang="ko-KR" altLang="en-US" b="1" u="sng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9258589" y="5963031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3B824-6157-4EAD-9457-1D3607F18109}"/>
              </a:ext>
            </a:extLst>
          </p:cNvPr>
          <p:cNvSpPr/>
          <p:nvPr/>
        </p:nvSpPr>
        <p:spPr>
          <a:xfrm>
            <a:off x="2857789" y="790956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5166E6-D386-4BD2-93AC-3675295E8018}"/>
              </a:ext>
            </a:extLst>
          </p:cNvPr>
          <p:cNvGrpSpPr/>
          <p:nvPr/>
        </p:nvGrpSpPr>
        <p:grpSpPr>
          <a:xfrm>
            <a:off x="10411483" y="79756"/>
            <a:ext cx="1689077" cy="701040"/>
            <a:chOff x="1517798" y="1356624"/>
            <a:chExt cx="3079601" cy="110208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53BAA3-DF75-44AE-B5E9-6C4E7DA4C7EF}"/>
                </a:ext>
              </a:extLst>
            </p:cNvPr>
            <p:cNvGrpSpPr/>
            <p:nvPr/>
          </p:nvGrpSpPr>
          <p:grpSpPr>
            <a:xfrm>
              <a:off x="1517798" y="1356624"/>
              <a:ext cx="800928" cy="898275"/>
              <a:chOff x="4287791" y="1639360"/>
              <a:chExt cx="2464988" cy="276459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AA206BE-69AE-4165-8067-AE1D6BAFFC27}"/>
                  </a:ext>
                </a:extLst>
              </p:cNvPr>
              <p:cNvSpPr/>
              <p:nvPr/>
            </p:nvSpPr>
            <p:spPr>
              <a:xfrm>
                <a:off x="4419142" y="2238775"/>
                <a:ext cx="2043404" cy="204340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03494"/>
                  </a:gs>
                  <a:gs pos="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2349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AFFC3AA-4B65-4BAF-96F1-D8A79D01DDF3}"/>
                  </a:ext>
                </a:extLst>
              </p:cNvPr>
              <p:cNvSpPr/>
              <p:nvPr/>
            </p:nvSpPr>
            <p:spPr>
              <a:xfrm rot="2601482">
                <a:off x="5842750" y="1782242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8753433-7D81-49B4-AB7D-15E84B17572C}"/>
                  </a:ext>
                </a:extLst>
              </p:cNvPr>
              <p:cNvSpPr/>
              <p:nvPr/>
            </p:nvSpPr>
            <p:spPr>
              <a:xfrm rot="2601482">
                <a:off x="6061630" y="1977882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6BCDF63-1564-47D5-BD36-463FD2BC1C3D}"/>
                  </a:ext>
                </a:extLst>
              </p:cNvPr>
              <p:cNvSpPr/>
              <p:nvPr/>
            </p:nvSpPr>
            <p:spPr>
              <a:xfrm rot="2601482">
                <a:off x="6281094" y="2181770"/>
                <a:ext cx="175013" cy="11897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644B1FD-80EB-4267-90F7-3BE6BA18E727}"/>
                  </a:ext>
                </a:extLst>
              </p:cNvPr>
              <p:cNvSpPr/>
              <p:nvPr/>
            </p:nvSpPr>
            <p:spPr>
              <a:xfrm rot="2601482">
                <a:off x="6131627" y="1639360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B810E7-D67E-49EC-BB4D-CA2E1CAAA9CA}"/>
                  </a:ext>
                </a:extLst>
              </p:cNvPr>
              <p:cNvSpPr/>
              <p:nvPr/>
            </p:nvSpPr>
            <p:spPr>
              <a:xfrm rot="2601482">
                <a:off x="6381662" y="1796644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2AD9232-440C-4B98-B2B8-6A69E274A2F9}"/>
                  </a:ext>
                </a:extLst>
              </p:cNvPr>
              <p:cNvSpPr/>
              <p:nvPr/>
            </p:nvSpPr>
            <p:spPr>
              <a:xfrm rot="2601482">
                <a:off x="6577766" y="2029797"/>
                <a:ext cx="175013" cy="870806"/>
              </a:xfrm>
              <a:prstGeom prst="rect">
                <a:avLst/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막힌 원호 31">
                <a:extLst>
                  <a:ext uri="{FF2B5EF4-FFF2-40B4-BE49-F238E27FC236}">
                    <a16:creationId xmlns:a16="http://schemas.microsoft.com/office/drawing/2014/main" id="{159DB320-6CEE-4381-ADB6-447B659DC7F6}"/>
                  </a:ext>
                </a:extLst>
              </p:cNvPr>
              <p:cNvSpPr/>
              <p:nvPr/>
            </p:nvSpPr>
            <p:spPr>
              <a:xfrm>
                <a:off x="4287791" y="2133517"/>
                <a:ext cx="2270433" cy="2270433"/>
              </a:xfrm>
              <a:prstGeom prst="blockArc">
                <a:avLst>
                  <a:gd name="adj1" fmla="val 20759447"/>
                  <a:gd name="adj2" fmla="val 17312840"/>
                  <a:gd name="adj3" fmla="val 8532"/>
                </a:avLst>
              </a:prstGeom>
              <a:solidFill>
                <a:srgbClr val="2F3B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막힌 원호 32">
                <a:extLst>
                  <a:ext uri="{FF2B5EF4-FFF2-40B4-BE49-F238E27FC236}">
                    <a16:creationId xmlns:a16="http://schemas.microsoft.com/office/drawing/2014/main" id="{FD4B1FEB-A25E-43A9-A95A-5D2ABD2A2B2F}"/>
                  </a:ext>
                </a:extLst>
              </p:cNvPr>
              <p:cNvSpPr/>
              <p:nvPr/>
            </p:nvSpPr>
            <p:spPr>
              <a:xfrm>
                <a:off x="6143887" y="2460937"/>
                <a:ext cx="318659" cy="462118"/>
              </a:xfrm>
              <a:prstGeom prst="blockArc">
                <a:avLst>
                  <a:gd name="adj1" fmla="val 2825593"/>
                  <a:gd name="adj2" fmla="val 3867696"/>
                  <a:gd name="adj3" fmla="val 40071"/>
                </a:avLst>
              </a:prstGeom>
              <a:solidFill>
                <a:srgbClr val="2E3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D2B5B4C-6FFC-4FBD-B0FF-CECF117C4D0D}"/>
                </a:ext>
              </a:extLst>
            </p:cNvPr>
            <p:cNvSpPr/>
            <p:nvPr/>
          </p:nvSpPr>
          <p:spPr>
            <a:xfrm>
              <a:off x="1674770" y="1552960"/>
              <a:ext cx="2922629" cy="905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i="1" dirty="0">
                  <a:solidFill>
                    <a:srgbClr val="2A397C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PSS</a:t>
              </a:r>
            </a:p>
            <a:p>
              <a:pPr algn="ctr"/>
              <a:r>
                <a:rPr lang="en-US" altLang="ko-KR" sz="9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Power soft system</a:t>
              </a:r>
              <a:endParaRPr lang="ko-KR" altLang="en-US" sz="900" i="1" dirty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 </a:t>
            </a:r>
            <a:endParaRPr lang="en-US" sz="1050" dirty="0"/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58E101-E6F1-480F-96C7-D4C825384700}"/>
              </a:ext>
            </a:extLst>
          </p:cNvPr>
          <p:cNvGrpSpPr/>
          <p:nvPr/>
        </p:nvGrpSpPr>
        <p:grpSpPr>
          <a:xfrm>
            <a:off x="3619500" y="406616"/>
            <a:ext cx="7734300" cy="6044768"/>
            <a:chOff x="3152775" y="1128712"/>
            <a:chExt cx="5886450" cy="4600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B87303-0C60-4D7A-809D-3B60841AC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31A961-2487-4ACE-B44F-26974E6DD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6A953BB-F86A-4444-BE14-E8CD7D20AA87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FFCBF4F-AAB5-4AE9-B99D-B938D4F51995}"/>
                </a:ext>
              </a:extLst>
            </p:cNvPr>
            <p:cNvSpPr/>
            <p:nvPr/>
          </p:nvSpPr>
          <p:spPr>
            <a:xfrm>
              <a:off x="5212080" y="3042920"/>
              <a:ext cx="233680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F6A2FBF1-4E89-41E1-8CCD-FD2D67DD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124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4806C3F-B62B-4FFB-B492-6212DE3CC206}"/>
              </a:ext>
            </a:extLst>
          </p:cNvPr>
          <p:cNvGrpSpPr/>
          <p:nvPr/>
        </p:nvGrpSpPr>
        <p:grpSpPr>
          <a:xfrm>
            <a:off x="203341" y="281895"/>
            <a:ext cx="11741009" cy="6233495"/>
            <a:chOff x="1070451" y="1047963"/>
            <a:chExt cx="10051097" cy="5251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B15DF0-7E0C-4472-A038-32CE1AEE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0451" y="1047963"/>
              <a:ext cx="10051097" cy="525155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660C42F-1B13-4C1C-A847-E694C765F0C4}"/>
                </a:ext>
              </a:extLst>
            </p:cNvPr>
            <p:cNvSpPr/>
            <p:nvPr/>
          </p:nvSpPr>
          <p:spPr>
            <a:xfrm>
              <a:off x="1070451" y="1468120"/>
              <a:ext cx="2180749" cy="48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348912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9931BE0-F5D7-40B3-8A19-1A3EFB8C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ja-JP" altLang="en-US" dirty="0"/>
              <a:t>開発環境セットアップ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 err="1"/>
              <a:t>Vue.Js</a:t>
            </a:r>
            <a:r>
              <a:rPr lang="ja-JP" altLang="en-US" dirty="0"/>
              <a:t>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CF5214-01BA-4203-8685-F0651E394E74}"/>
              </a:ext>
            </a:extLst>
          </p:cNvPr>
          <p:cNvGrpSpPr/>
          <p:nvPr/>
        </p:nvGrpSpPr>
        <p:grpSpPr>
          <a:xfrm flipH="1">
            <a:off x="10033616" y="4738255"/>
            <a:ext cx="1771650" cy="1792403"/>
            <a:chOff x="485775" y="4768735"/>
            <a:chExt cx="1771650" cy="17924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D8F7FFB-C58D-4AF7-9D8A-E93D2E61435D}"/>
                </a:ext>
              </a:extLst>
            </p:cNvPr>
            <p:cNvGrpSpPr/>
            <p:nvPr/>
          </p:nvGrpSpPr>
          <p:grpSpPr>
            <a:xfrm>
              <a:off x="485775" y="4768735"/>
              <a:ext cx="1771650" cy="1792403"/>
              <a:chOff x="485775" y="4768735"/>
              <a:chExt cx="1771650" cy="1792403"/>
            </a:xfrm>
          </p:grpSpPr>
          <p:pic>
            <p:nvPicPr>
              <p:cNvPr id="9" name="그래픽 8" descr="노트북을 들고 있는 남자">
                <a:extLst>
                  <a:ext uri="{FF2B5EF4-FFF2-40B4-BE49-F238E27FC236}">
                    <a16:creationId xmlns:a16="http://schemas.microsoft.com/office/drawing/2014/main" id="{A6188D87-1AA4-445A-B51B-7C7EBC23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5775" y="5303838"/>
                <a:ext cx="1771650" cy="1257300"/>
              </a:xfrm>
              <a:prstGeom prst="rect">
                <a:avLst/>
              </a:prstGeom>
            </p:spPr>
          </p:pic>
          <p:pic>
            <p:nvPicPr>
              <p:cNvPr id="12" name="그래픽 11" descr="앞머리가 있는 여자">
                <a:extLst>
                  <a:ext uri="{FF2B5EF4-FFF2-40B4-BE49-F238E27FC236}">
                    <a16:creationId xmlns:a16="http://schemas.microsoft.com/office/drawing/2014/main" id="{6AB746DB-8E28-4417-BE98-3F36A16B3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20" y="4768735"/>
                <a:ext cx="771525" cy="695325"/>
              </a:xfrm>
              <a:prstGeom prst="rect">
                <a:avLst/>
              </a:prstGeom>
            </p:spPr>
          </p:pic>
        </p:grpSp>
        <p:pic>
          <p:nvPicPr>
            <p:cNvPr id="11" name="그래픽 10" descr="굵은 눈썹이 있는 얼굴">
              <a:extLst>
                <a:ext uri="{FF2B5EF4-FFF2-40B4-BE49-F238E27FC236}">
                  <a16:creationId xmlns:a16="http://schemas.microsoft.com/office/drawing/2014/main" id="{9D8B85D2-A73D-40DB-9CA8-4EDDFD40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583" y="5037456"/>
              <a:ext cx="3429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58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07748CA-3985-4182-8E7E-EFC2629BF9D1}"/>
              </a:ext>
            </a:extLst>
          </p:cNvPr>
          <p:cNvGrpSpPr/>
          <p:nvPr/>
        </p:nvGrpSpPr>
        <p:grpSpPr>
          <a:xfrm>
            <a:off x="252790" y="290286"/>
            <a:ext cx="11692467" cy="6299200"/>
            <a:chOff x="0" y="0"/>
            <a:chExt cx="12192000" cy="6858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3FC58EF-B3A7-4020-A825-3DC2F7184B5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1087119" y="807720"/>
              <a:chExt cx="9320107" cy="524256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AC7E015-68FB-40F4-9ECC-6B64E1DA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7119" y="807720"/>
                <a:ext cx="9320107" cy="524256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B893BF2-2B0D-4162-83BC-7D306A288BCD}"/>
                  </a:ext>
                </a:extLst>
              </p:cNvPr>
              <p:cNvSpPr/>
              <p:nvPr/>
            </p:nvSpPr>
            <p:spPr>
              <a:xfrm>
                <a:off x="1398905" y="4124960"/>
                <a:ext cx="1699895" cy="3089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08964A-42F8-41FA-A201-98208F1D20A9}"/>
                </a:ext>
              </a:extLst>
            </p:cNvPr>
            <p:cNvSpPr/>
            <p:nvPr/>
          </p:nvSpPr>
          <p:spPr>
            <a:xfrm>
              <a:off x="3110420" y="34609"/>
              <a:ext cx="597980" cy="209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65F338-4DB6-4902-9756-6D8510459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512" t="3555" r="55917" b="57334"/>
            <a:stretch/>
          </p:blipFill>
          <p:spPr>
            <a:xfrm>
              <a:off x="3110420" y="278450"/>
              <a:ext cx="2264220" cy="26822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FABCB2-4089-4D4C-99CE-01D1AD4A63B6}"/>
                </a:ext>
              </a:extLst>
            </p:cNvPr>
            <p:cNvSpPr/>
            <p:nvPr/>
          </p:nvSpPr>
          <p:spPr>
            <a:xfrm>
              <a:off x="3110420" y="313059"/>
              <a:ext cx="2264220" cy="209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9C20CB06-803C-4171-BFAE-530A625E5D4E}"/>
              </a:ext>
            </a:extLst>
          </p:cNvPr>
          <p:cNvSpPr/>
          <p:nvPr/>
        </p:nvSpPr>
        <p:spPr>
          <a:xfrm>
            <a:off x="2708258" y="368209"/>
            <a:ext cx="573479" cy="573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C86711-22AF-4830-8107-73091916335B}"/>
              </a:ext>
            </a:extLst>
          </p:cNvPr>
          <p:cNvSpPr/>
          <p:nvPr/>
        </p:nvSpPr>
        <p:spPr>
          <a:xfrm>
            <a:off x="161625" y="4174973"/>
            <a:ext cx="573479" cy="573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B2663813-5596-41A1-9FA3-36060E7A7FB4}"/>
              </a:ext>
            </a:extLst>
          </p:cNvPr>
          <p:cNvSpPr/>
          <p:nvPr/>
        </p:nvSpPr>
        <p:spPr>
          <a:xfrm>
            <a:off x="1285874" y="3367065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npm</a:t>
            </a:r>
            <a:r>
              <a:rPr lang="en-US" altLang="ko-KR" b="1" dirty="0"/>
              <a:t> install </a:t>
            </a:r>
            <a:r>
              <a:rPr lang="en-US" altLang="ko-KR" b="1" dirty="0" err="1"/>
              <a:t>vue</a:t>
            </a:r>
            <a:endParaRPr lang="ko-KR" altLang="en-US" b="1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C0270ECC-3C38-498B-BB9C-F0836069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②</a:t>
            </a:r>
            <a:r>
              <a:rPr lang="en-US" altLang="ja-JP" sz="1100" dirty="0">
                <a:solidFill>
                  <a:srgbClr val="FBFFFB"/>
                </a:solidFill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1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4507D2-7C2F-427F-81D1-67C5C2250E77}"/>
              </a:ext>
            </a:extLst>
          </p:cNvPr>
          <p:cNvGrpSpPr/>
          <p:nvPr/>
        </p:nvGrpSpPr>
        <p:grpSpPr>
          <a:xfrm>
            <a:off x="247651" y="313402"/>
            <a:ext cx="11696700" cy="6277897"/>
            <a:chOff x="0" y="0"/>
            <a:chExt cx="12192000" cy="6858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737543-4102-41DE-B585-2E443EAF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600BE5-FA3F-49D2-B79F-71DAD1DED1B9}"/>
                </a:ext>
              </a:extLst>
            </p:cNvPr>
            <p:cNvSpPr/>
            <p:nvPr/>
          </p:nvSpPr>
          <p:spPr>
            <a:xfrm>
              <a:off x="509460" y="6494519"/>
              <a:ext cx="2508060" cy="2415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2925CDB-5FED-436F-86E6-319FC24C0BB6}"/>
              </a:ext>
            </a:extLst>
          </p:cNvPr>
          <p:cNvSpPr/>
          <p:nvPr/>
        </p:nvSpPr>
        <p:spPr>
          <a:xfrm>
            <a:off x="1666874" y="5262540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npm</a:t>
            </a:r>
            <a:r>
              <a:rPr lang="en-US" altLang="ko-KR" b="1" dirty="0"/>
              <a:t> install –g @vue/cli</a:t>
            </a:r>
            <a:endParaRPr lang="ko-KR" altLang="en-US" b="1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A8512E01-6980-402C-8153-1A6FD924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② </a:t>
            </a:r>
            <a:r>
              <a:rPr lang="en-US" altLang="ja-JP" sz="1100" dirty="0">
                <a:solidFill>
                  <a:srgbClr val="FBFFFB"/>
                </a:solidFill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0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23E584A-4F29-4AD4-AD83-89FE6175567B}"/>
              </a:ext>
            </a:extLst>
          </p:cNvPr>
          <p:cNvGrpSpPr/>
          <p:nvPr/>
        </p:nvGrpSpPr>
        <p:grpSpPr>
          <a:xfrm>
            <a:off x="217715" y="232229"/>
            <a:ext cx="11785600" cy="6375500"/>
            <a:chOff x="653891" y="856509"/>
            <a:chExt cx="10884217" cy="56868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2E9C9FA-A376-41F2-8DEE-B4E06334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891" y="856509"/>
              <a:ext cx="10884217" cy="56868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2914D8-000F-4B11-898A-A9EEF88DF1A9}"/>
                </a:ext>
              </a:extLst>
            </p:cNvPr>
            <p:cNvSpPr/>
            <p:nvPr/>
          </p:nvSpPr>
          <p:spPr>
            <a:xfrm>
              <a:off x="653891" y="1352373"/>
              <a:ext cx="2223700" cy="4154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CD05EF-5F6F-4E38-A96B-6BA7C72110E3}"/>
                </a:ext>
              </a:extLst>
            </p:cNvPr>
            <p:cNvSpPr/>
            <p:nvPr/>
          </p:nvSpPr>
          <p:spPr>
            <a:xfrm>
              <a:off x="653891" y="1882669"/>
              <a:ext cx="2637949" cy="4947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1092907E-8A8F-4C7C-AA4F-CD9CE504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② </a:t>
            </a:r>
            <a:r>
              <a:rPr lang="en-US" altLang="ja-JP" sz="1100" dirty="0">
                <a:solidFill>
                  <a:srgbClr val="FBFFFB"/>
                </a:solidFill>
              </a:rPr>
              <a:t>vue</a:t>
            </a:r>
            <a:r>
              <a:rPr lang="en-US" altLang="ko-KR" sz="1100" dirty="0">
                <a:solidFill>
                  <a:srgbClr val="FBFFFB"/>
                </a:solidFill>
              </a:rPr>
              <a:t>.js</a:t>
            </a:r>
            <a:r>
              <a:rPr lang="ja-JP" altLang="en-US" sz="1100" dirty="0">
                <a:solidFill>
                  <a:srgbClr val="FBFFFB"/>
                </a:solidFill>
              </a:rPr>
              <a:t>インストール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0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ja-JP" altLang="en-US" dirty="0"/>
              <a:t>開発環境セットアップ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付加機能インストール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0FE80F-FAD3-4419-A1AC-58BDC45586F0}"/>
              </a:ext>
            </a:extLst>
          </p:cNvPr>
          <p:cNvGrpSpPr/>
          <p:nvPr/>
        </p:nvGrpSpPr>
        <p:grpSpPr>
          <a:xfrm>
            <a:off x="485775" y="4682312"/>
            <a:ext cx="1771650" cy="1878826"/>
            <a:chOff x="485775" y="4682312"/>
            <a:chExt cx="1771650" cy="1878826"/>
          </a:xfrm>
        </p:grpSpPr>
        <p:pic>
          <p:nvPicPr>
            <p:cNvPr id="7" name="그래픽 6" descr="노트북을 들고 있는 남자">
              <a:extLst>
                <a:ext uri="{FF2B5EF4-FFF2-40B4-BE49-F238E27FC236}">
                  <a16:creationId xmlns:a16="http://schemas.microsoft.com/office/drawing/2014/main" id="{BEB89766-F759-4E5A-B48C-8C9409AF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775" y="5303838"/>
              <a:ext cx="1771650" cy="1257300"/>
            </a:xfrm>
            <a:prstGeom prst="rect">
              <a:avLst/>
            </a:prstGeom>
          </p:spPr>
        </p:pic>
        <p:pic>
          <p:nvPicPr>
            <p:cNvPr id="9" name="그래픽 8" descr="굵은 머리를 한 소년">
              <a:extLst>
                <a:ext uri="{FF2B5EF4-FFF2-40B4-BE49-F238E27FC236}">
                  <a16:creationId xmlns:a16="http://schemas.microsoft.com/office/drawing/2014/main" id="{77BEA9EE-9B80-4D6C-B297-6F9A3270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730" y="4682312"/>
              <a:ext cx="723900" cy="790575"/>
            </a:xfrm>
            <a:prstGeom prst="rect">
              <a:avLst/>
            </a:prstGeom>
          </p:spPr>
        </p:pic>
        <p:pic>
          <p:nvPicPr>
            <p:cNvPr id="11" name="그래픽 10" descr="굵은 눈썹이 있는 얼굴">
              <a:extLst>
                <a:ext uri="{FF2B5EF4-FFF2-40B4-BE49-F238E27FC236}">
                  <a16:creationId xmlns:a16="http://schemas.microsoft.com/office/drawing/2014/main" id="{7003F406-40D1-4969-9AAE-621DA617D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3760" y="5056327"/>
              <a:ext cx="3429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0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A22F798-E8C3-4500-8B93-BDA69C83E17E}"/>
              </a:ext>
            </a:extLst>
          </p:cNvPr>
          <p:cNvGrpSpPr/>
          <p:nvPr/>
        </p:nvGrpSpPr>
        <p:grpSpPr>
          <a:xfrm>
            <a:off x="266699" y="323254"/>
            <a:ext cx="11658601" cy="6201371"/>
            <a:chOff x="266699" y="323254"/>
            <a:chExt cx="11658601" cy="62013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91BFFF-2805-49AD-8605-88EB0CB3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99" y="323254"/>
              <a:ext cx="11658601" cy="620137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9C6092-ACC9-4C8B-8FA5-2172185B2CB7}"/>
                </a:ext>
              </a:extLst>
            </p:cNvPr>
            <p:cNvSpPr/>
            <p:nvPr/>
          </p:nvSpPr>
          <p:spPr>
            <a:xfrm>
              <a:off x="266699" y="1944627"/>
              <a:ext cx="342901" cy="3223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AD3383C6-7270-443C-8A43-3DBB238B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9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2FFC5C6-D3FE-4086-BF81-6F37B45F0788}"/>
              </a:ext>
            </a:extLst>
          </p:cNvPr>
          <p:cNvGrpSpPr/>
          <p:nvPr/>
        </p:nvGrpSpPr>
        <p:grpSpPr>
          <a:xfrm>
            <a:off x="247650" y="325635"/>
            <a:ext cx="11677650" cy="6220421"/>
            <a:chOff x="247650" y="325635"/>
            <a:chExt cx="11677650" cy="62204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A3F628-BFFD-4F1F-AB46-151840A2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" y="325635"/>
              <a:ext cx="11677650" cy="622042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33424" y="820678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4991099" y="1601728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469349" y="1441802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FD3426A-D828-4731-A2BC-936CC5BE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2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C2D3141-802B-4899-8BAD-93F3F9F43682}"/>
              </a:ext>
            </a:extLst>
          </p:cNvPr>
          <p:cNvGrpSpPr/>
          <p:nvPr/>
        </p:nvGrpSpPr>
        <p:grpSpPr>
          <a:xfrm>
            <a:off x="266700" y="317301"/>
            <a:ext cx="11668125" cy="6204346"/>
            <a:chOff x="266700" y="317301"/>
            <a:chExt cx="11668125" cy="62043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1E726D-DC88-449A-8F0A-C555D5DE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" y="317301"/>
              <a:ext cx="11668125" cy="620434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52474" y="811153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5019674" y="1573153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526499" y="1394177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C85D53F7-B766-4175-AE51-36643DD3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1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038975" y="130467"/>
            <a:ext cx="3218930" cy="641996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開発環境セットアップ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1. Node.js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インストール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2. Vue.js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インストール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ja-JP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3.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付加機能インストール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4.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プロジェクト生成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ja-JP" sz="7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Vue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基本構文</a:t>
            </a:r>
            <a:endParaRPr lang="en-US" altLang="en-US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1.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データバインディング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2.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リストレンダリング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ja-JP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3.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条件付きレンダリング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4.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イベントハンドリング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5.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フォーム入力バインディング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en-US" sz="7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3. </a:t>
            </a:r>
            <a:r>
              <a:rPr lang="ja-JP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5495E"/>
                </a:solidFill>
              </a:rPr>
              <a:t>ミニプロジェクト</a:t>
            </a:r>
            <a:endParaRPr lang="en-US" altLang="ja-JP" sz="14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35495E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35495E"/>
                </a:gs>
                <a:gs pos="74000">
                  <a:srgbClr val="41B883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/>
        </p:nvCxnSpPr>
        <p:spPr>
          <a:xfrm>
            <a:off x="7105478" y="537791"/>
            <a:ext cx="2315427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5495E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0D285F-0719-47ED-AFB3-2ABDA72CA17A}"/>
              </a:ext>
            </a:extLst>
          </p:cNvPr>
          <p:cNvCxnSpPr>
            <a:cxnSpLocks/>
          </p:cNvCxnSpPr>
          <p:nvPr/>
        </p:nvCxnSpPr>
        <p:spPr>
          <a:xfrm flipH="1">
            <a:off x="7038976" y="6272707"/>
            <a:ext cx="2334476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35495E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9839E58-2E2C-4298-911B-8CAD37F6FF5E}"/>
              </a:ext>
            </a:extLst>
          </p:cNvPr>
          <p:cNvGrpSpPr/>
          <p:nvPr/>
        </p:nvGrpSpPr>
        <p:grpSpPr>
          <a:xfrm>
            <a:off x="266699" y="333375"/>
            <a:ext cx="11668125" cy="6200775"/>
            <a:chOff x="266699" y="333375"/>
            <a:chExt cx="11668125" cy="6200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E9A040-7941-46E4-A12E-FE9EB01E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99" y="333375"/>
              <a:ext cx="11668125" cy="62007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F1E578-1E92-4053-B3A9-44F8F67BF2DC}"/>
                </a:ext>
              </a:extLst>
            </p:cNvPr>
            <p:cNvSpPr/>
            <p:nvPr/>
          </p:nvSpPr>
          <p:spPr>
            <a:xfrm>
              <a:off x="752474" y="811153"/>
              <a:ext cx="2066926" cy="217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149DC7-CC51-49E4-9220-49FA6D53A169}"/>
                </a:ext>
              </a:extLst>
            </p:cNvPr>
            <p:cNvSpPr/>
            <p:nvPr/>
          </p:nvSpPr>
          <p:spPr>
            <a:xfrm>
              <a:off x="5019674" y="1573153"/>
              <a:ext cx="638176" cy="2461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59B0B4-91AB-433C-9DD8-B93C1D23B5D8}"/>
                </a:ext>
              </a:extLst>
            </p:cNvPr>
            <p:cNvSpPr/>
            <p:nvPr/>
          </p:nvSpPr>
          <p:spPr>
            <a:xfrm>
              <a:off x="2640424" y="609600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CE0DE6A-8E82-46C8-A104-E1F614F1679A}"/>
                </a:ext>
              </a:extLst>
            </p:cNvPr>
            <p:cNvSpPr/>
            <p:nvPr/>
          </p:nvSpPr>
          <p:spPr>
            <a:xfrm>
              <a:off x="5526499" y="1394177"/>
              <a:ext cx="319852" cy="3198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189D279-16CC-4244-A502-02839C11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③付加ツール（プラグイン）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1BBDA3-3131-45B7-84AB-BF9B7058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0" y="331003"/>
            <a:ext cx="11677046" cy="62104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FBE5D0-2EE4-4CAA-9858-48196466E083}"/>
              </a:ext>
            </a:extLst>
          </p:cNvPr>
          <p:cNvSpPr/>
          <p:nvPr/>
        </p:nvSpPr>
        <p:spPr>
          <a:xfrm>
            <a:off x="1447068" y="5189724"/>
            <a:ext cx="1806087" cy="164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147B409-2D1F-4E36-82CE-EC722FEA3071}"/>
              </a:ext>
            </a:extLst>
          </p:cNvPr>
          <p:cNvSpPr/>
          <p:nvPr/>
        </p:nvSpPr>
        <p:spPr>
          <a:xfrm>
            <a:off x="1640497" y="4277801"/>
            <a:ext cx="5164749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npm</a:t>
            </a:r>
            <a:r>
              <a:rPr lang="en-US" altLang="ko-KR" b="1" dirty="0"/>
              <a:t> install </a:t>
            </a:r>
            <a:r>
              <a:rPr lang="en-US" altLang="ko-KR" b="1" dirty="0" err="1"/>
              <a:t>vue</a:t>
            </a:r>
            <a:r>
              <a:rPr lang="en-US" altLang="ko-KR" b="1" dirty="0"/>
              <a:t> bootstrap-</a:t>
            </a:r>
            <a:r>
              <a:rPr lang="en-US" altLang="ko-KR" b="1" dirty="0" err="1"/>
              <a:t>vue</a:t>
            </a:r>
            <a:r>
              <a:rPr lang="en-US" altLang="ko-KR" b="1" dirty="0"/>
              <a:t> bootstrap</a:t>
            </a:r>
            <a:endParaRPr lang="ko-KR" altLang="en-US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B9958DB-F489-4E41-96EE-14CEC5FD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③付加ツール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6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5927EA-2AC0-42B1-B714-03449F22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33375"/>
            <a:ext cx="11658600" cy="61882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54047-A2DF-4BBA-AFBE-6A3B8E50DC62}"/>
              </a:ext>
            </a:extLst>
          </p:cNvPr>
          <p:cNvSpPr/>
          <p:nvPr/>
        </p:nvSpPr>
        <p:spPr>
          <a:xfrm>
            <a:off x="2952749" y="4221103"/>
            <a:ext cx="3228976" cy="21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F50F7A00-4772-422E-A66A-349611A41A08}"/>
              </a:ext>
            </a:extLst>
          </p:cNvPr>
          <p:cNvSpPr/>
          <p:nvPr/>
        </p:nvSpPr>
        <p:spPr>
          <a:xfrm>
            <a:off x="5057774" y="3278129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vue</a:t>
            </a:r>
            <a:r>
              <a:rPr lang="en-US" altLang="ko-KR" b="1" dirty="0"/>
              <a:t> create </a:t>
            </a:r>
            <a:r>
              <a:rPr lang="ja-JP" altLang="en-US" b="1" dirty="0"/>
              <a:t>プロジェクトファイル名</a:t>
            </a:r>
            <a:endParaRPr lang="ko-KR" altLang="en-US" b="1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549A3A5-79DC-4FCE-93FF-DC169B3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4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4BFE7C-2B73-4978-9A38-667EC862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14325"/>
            <a:ext cx="11658600" cy="6229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5109D2-6664-41A8-A51C-E9BAA431C31C}"/>
              </a:ext>
            </a:extLst>
          </p:cNvPr>
          <p:cNvSpPr/>
          <p:nvPr/>
        </p:nvSpPr>
        <p:spPr>
          <a:xfrm>
            <a:off x="2952749" y="4221103"/>
            <a:ext cx="3143251" cy="731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FB712CE8-5A99-48C8-ACE0-F04F9B1EE78E}"/>
              </a:ext>
            </a:extLst>
          </p:cNvPr>
          <p:cNvSpPr/>
          <p:nvPr/>
        </p:nvSpPr>
        <p:spPr>
          <a:xfrm>
            <a:off x="4524374" y="3429000"/>
            <a:ext cx="4314825" cy="398522"/>
          </a:xfrm>
          <a:prstGeom prst="wedgeRectCallout">
            <a:avLst>
              <a:gd name="adj1" fmla="val -35455"/>
              <a:gd name="adj2" fmla="val 17244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Default ([</a:t>
            </a:r>
            <a:r>
              <a:rPr lang="en-US" altLang="ko-KR" b="1" dirty="0" err="1"/>
              <a:t>vue</a:t>
            </a:r>
            <a:r>
              <a:rPr lang="en-US" altLang="ko-KR" b="1" dirty="0"/>
              <a:t> 2] babel, </a:t>
            </a:r>
            <a:r>
              <a:rPr lang="en-US" altLang="ko-KR" b="1" dirty="0" err="1"/>
              <a:t>eslint</a:t>
            </a:r>
            <a:r>
              <a:rPr lang="en-US" altLang="ko-KR" b="1" dirty="0"/>
              <a:t>)</a:t>
            </a:r>
            <a:r>
              <a:rPr lang="ja-JP" altLang="en-US" b="1" dirty="0"/>
              <a:t>を選択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0FB44D2-7CE3-4AB3-A39C-FCC9C076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4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573B35-4629-4471-A848-1BE696A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33375"/>
            <a:ext cx="11687175" cy="6220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189801-8C30-4BCB-BC63-7755B353BBFF}"/>
              </a:ext>
            </a:extLst>
          </p:cNvPr>
          <p:cNvSpPr/>
          <p:nvPr/>
        </p:nvSpPr>
        <p:spPr>
          <a:xfrm>
            <a:off x="638174" y="1125479"/>
            <a:ext cx="2247901" cy="16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D42F132-D0AB-4B44-918B-1037476E815C}"/>
              </a:ext>
            </a:extLst>
          </p:cNvPr>
          <p:cNvSpPr/>
          <p:nvPr/>
        </p:nvSpPr>
        <p:spPr>
          <a:xfrm>
            <a:off x="3095624" y="112547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vue</a:t>
            </a:r>
            <a:r>
              <a:rPr lang="en-US" altLang="ko-KR" b="1" dirty="0"/>
              <a:t> create</a:t>
            </a:r>
            <a:r>
              <a:rPr lang="ja-JP" altLang="en-US" b="1" dirty="0"/>
              <a:t>で生成されたプロジェクト</a:t>
            </a:r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A7E8BBB-F684-44AE-820D-802A7A7A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0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573B35-4629-4471-A848-1BE696A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33375"/>
            <a:ext cx="11687175" cy="6220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189801-8C30-4BCB-BC63-7755B353BBFF}"/>
              </a:ext>
            </a:extLst>
          </p:cNvPr>
          <p:cNvSpPr/>
          <p:nvPr/>
        </p:nvSpPr>
        <p:spPr>
          <a:xfrm>
            <a:off x="638174" y="1125479"/>
            <a:ext cx="2247901" cy="169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D42F132-D0AB-4B44-918B-1037476E815C}"/>
              </a:ext>
            </a:extLst>
          </p:cNvPr>
          <p:cNvSpPr/>
          <p:nvPr/>
        </p:nvSpPr>
        <p:spPr>
          <a:xfrm>
            <a:off x="3095624" y="112547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vue</a:t>
            </a:r>
            <a:r>
              <a:rPr lang="en-US" altLang="ko-KR" b="1" dirty="0"/>
              <a:t> create</a:t>
            </a:r>
            <a:r>
              <a:rPr lang="ja-JP" altLang="en-US" b="1" dirty="0"/>
              <a:t>で生成されたプロジェクト</a:t>
            </a:r>
            <a:endParaRPr lang="ko-KR" alt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0BCDCE-A8AA-4AAA-82C3-7AB12630F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69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B6EA66-4DFA-4B8F-A0CA-048E8D27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5315"/>
            <a:ext cx="11693769" cy="62161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AEB7F5-26F3-45A5-BA44-B2BC61E5FE5C}"/>
              </a:ext>
            </a:extLst>
          </p:cNvPr>
          <p:cNvSpPr/>
          <p:nvPr/>
        </p:nvSpPr>
        <p:spPr>
          <a:xfrm>
            <a:off x="571500" y="1135381"/>
            <a:ext cx="2333186" cy="2369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3B57E01-9862-43AE-A9C0-6025328B1B94}"/>
              </a:ext>
            </a:extLst>
          </p:cNvPr>
          <p:cNvSpPr/>
          <p:nvPr/>
        </p:nvSpPr>
        <p:spPr>
          <a:xfrm>
            <a:off x="2342931" y="929638"/>
            <a:ext cx="4314825" cy="4739275"/>
          </a:xfrm>
          <a:prstGeom prst="wedgeRectCallout">
            <a:avLst>
              <a:gd name="adj1" fmla="val -74351"/>
              <a:gd name="adj2" fmla="val -43832"/>
            </a:avLst>
          </a:prstGeom>
          <a:solidFill>
            <a:schemeClr val="tx1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5F4ADF-F541-40E5-9153-A0DB0E72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46" y="1084799"/>
            <a:ext cx="3633274" cy="4428951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B3884D2-4402-4C10-AD20-65DA6010AAF7}"/>
              </a:ext>
            </a:extLst>
          </p:cNvPr>
          <p:cNvSpPr/>
          <p:nvPr/>
        </p:nvSpPr>
        <p:spPr>
          <a:xfrm>
            <a:off x="4197027" y="2121030"/>
            <a:ext cx="1898973" cy="398522"/>
          </a:xfrm>
          <a:prstGeom prst="wedgeRectCallout">
            <a:avLst>
              <a:gd name="adj1" fmla="val -74797"/>
              <a:gd name="adj2" fmla="val -66564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ソースファイル</a:t>
            </a:r>
            <a:endParaRPr lang="ko-KR" altLang="en-US" b="1" dirty="0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40FB7D6-CCB8-48A2-9A6B-416E93E5CA38}"/>
              </a:ext>
            </a:extLst>
          </p:cNvPr>
          <p:cNvSpPr/>
          <p:nvPr/>
        </p:nvSpPr>
        <p:spPr>
          <a:xfrm>
            <a:off x="5156749" y="980025"/>
            <a:ext cx="3753571" cy="398522"/>
          </a:xfrm>
          <a:prstGeom prst="wedgeRectCallout">
            <a:avLst>
              <a:gd name="adj1" fmla="val -74510"/>
              <a:gd name="adj2" fmla="val 55808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プロジェクトで使われるツール</a:t>
            </a:r>
            <a:endParaRPr lang="ko-KR" altLang="en-US" b="1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DEC99D0-78BD-449B-BB3B-434CF88245E6}"/>
              </a:ext>
            </a:extLst>
          </p:cNvPr>
          <p:cNvSpPr/>
          <p:nvPr/>
        </p:nvSpPr>
        <p:spPr>
          <a:xfrm>
            <a:off x="4591783" y="1590387"/>
            <a:ext cx="2065973" cy="398522"/>
          </a:xfrm>
          <a:prstGeom prst="wedgeRectCallout">
            <a:avLst>
              <a:gd name="adj1" fmla="val -91314"/>
              <a:gd name="adj2" fmla="val -18761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その他ファイル</a:t>
            </a:r>
            <a:endParaRPr lang="ko-KR" altLang="en-US" b="1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3693EFC-37A1-4978-BCEB-AB45F57FCB01}"/>
              </a:ext>
            </a:extLst>
          </p:cNvPr>
          <p:cNvSpPr/>
          <p:nvPr/>
        </p:nvSpPr>
        <p:spPr>
          <a:xfrm>
            <a:off x="4591783" y="2900752"/>
            <a:ext cx="6126918" cy="750412"/>
          </a:xfrm>
          <a:prstGeom prst="wedgeRectCallout">
            <a:avLst>
              <a:gd name="adj1" fmla="val -60753"/>
              <a:gd name="adj2" fmla="val -58916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App.vue</a:t>
            </a:r>
            <a:r>
              <a:rPr lang="ja-JP" altLang="en-US" b="1" dirty="0"/>
              <a:t>で作成した内容は</a:t>
            </a:r>
            <a:endParaRPr lang="en-US" altLang="ja-JP" b="1" dirty="0"/>
          </a:p>
          <a:p>
            <a:pPr algn="ctr"/>
            <a:r>
              <a:rPr lang="en-US" altLang="ja-JP" b="1" dirty="0"/>
              <a:t>HTML</a:t>
            </a:r>
            <a:r>
              <a:rPr lang="ja-JP" altLang="en-US" b="1" dirty="0"/>
              <a:t>ファイルに変換されウェブブラウザに表示される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1FD2F-18AE-4817-A599-88F2306F39E8}"/>
              </a:ext>
            </a:extLst>
          </p:cNvPr>
          <p:cNvSpPr/>
          <p:nvPr/>
        </p:nvSpPr>
        <p:spPr>
          <a:xfrm>
            <a:off x="2948795" y="1321744"/>
            <a:ext cx="1259131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A928BA-99DA-4461-85BC-17A8C466DDCB}"/>
              </a:ext>
            </a:extLst>
          </p:cNvPr>
          <p:cNvSpPr/>
          <p:nvPr/>
        </p:nvSpPr>
        <p:spPr>
          <a:xfrm>
            <a:off x="2950407" y="1606802"/>
            <a:ext cx="737674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1BBBA2-56FA-43FF-8413-14E38FBD021D}"/>
              </a:ext>
            </a:extLst>
          </p:cNvPr>
          <p:cNvSpPr/>
          <p:nvPr/>
        </p:nvSpPr>
        <p:spPr>
          <a:xfrm>
            <a:off x="2950096" y="1882803"/>
            <a:ext cx="737674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874B55-A145-4201-9DDB-D78FDFEDB229}"/>
              </a:ext>
            </a:extLst>
          </p:cNvPr>
          <p:cNvSpPr/>
          <p:nvPr/>
        </p:nvSpPr>
        <p:spPr>
          <a:xfrm>
            <a:off x="3037508" y="2640157"/>
            <a:ext cx="902032" cy="26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4D3EA3-E4E3-44B4-85EB-65D191399B1A}"/>
              </a:ext>
            </a:extLst>
          </p:cNvPr>
          <p:cNvSpPr/>
          <p:nvPr/>
        </p:nvSpPr>
        <p:spPr>
          <a:xfrm>
            <a:off x="8216337" y="3898422"/>
            <a:ext cx="2401034" cy="145980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Index.html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6CF284-9755-4EBA-9D84-9C3C7DEFEE0D}"/>
              </a:ext>
            </a:extLst>
          </p:cNvPr>
          <p:cNvSpPr/>
          <p:nvPr/>
        </p:nvSpPr>
        <p:spPr>
          <a:xfrm>
            <a:off x="4852693" y="3898422"/>
            <a:ext cx="2401034" cy="145980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App.vue</a:t>
            </a:r>
            <a:endParaRPr lang="ko-KR" altLang="en-US" dirty="0"/>
          </a:p>
        </p:txBody>
      </p:sp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120CE9AC-F26A-4B6B-8C75-3AADF0EDBC1F}"/>
              </a:ext>
            </a:extLst>
          </p:cNvPr>
          <p:cNvSpPr/>
          <p:nvPr/>
        </p:nvSpPr>
        <p:spPr>
          <a:xfrm>
            <a:off x="6874131" y="4975390"/>
            <a:ext cx="1788697" cy="538181"/>
          </a:xfrm>
          <a:prstGeom prst="curvedUpArrow">
            <a:avLst/>
          </a:prstGeom>
          <a:solidFill>
            <a:srgbClr val="41B88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24F05FE-1CBC-4C32-B762-5EAD52AA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5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B6EA66-4DFA-4B8F-A0CA-048E8D27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5315"/>
            <a:ext cx="11693769" cy="6216162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B3884D2-4402-4C10-AD20-65DA6010AAF7}"/>
              </a:ext>
            </a:extLst>
          </p:cNvPr>
          <p:cNvSpPr/>
          <p:nvPr/>
        </p:nvSpPr>
        <p:spPr>
          <a:xfrm>
            <a:off x="6893901" y="1274949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&lt;template&gt;</a:t>
            </a:r>
            <a:r>
              <a:rPr lang="ja-JP" altLang="en-US" b="1" dirty="0"/>
              <a:t>では</a:t>
            </a:r>
            <a:r>
              <a:rPr lang="en-US" altLang="ja-JP" b="1" dirty="0"/>
              <a:t>HTML</a:t>
            </a:r>
            <a:r>
              <a:rPr lang="ja-JP" altLang="en-US" b="1" dirty="0"/>
              <a:t>を作成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D73CA9-2F80-49FA-A977-DEDC6876E487}"/>
              </a:ext>
            </a:extLst>
          </p:cNvPr>
          <p:cNvSpPr/>
          <p:nvPr/>
        </p:nvSpPr>
        <p:spPr>
          <a:xfrm>
            <a:off x="3275867" y="949632"/>
            <a:ext cx="3248025" cy="81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AEB7F5-26F3-45A5-BA44-B2BC61E5FE5C}"/>
              </a:ext>
            </a:extLst>
          </p:cNvPr>
          <p:cNvSpPr/>
          <p:nvPr/>
        </p:nvSpPr>
        <p:spPr>
          <a:xfrm>
            <a:off x="3275866" y="1840525"/>
            <a:ext cx="3248025" cy="143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F9F12-591A-49E8-9BF1-A516D5B59C60}"/>
              </a:ext>
            </a:extLst>
          </p:cNvPr>
          <p:cNvSpPr/>
          <p:nvPr/>
        </p:nvSpPr>
        <p:spPr>
          <a:xfrm>
            <a:off x="3275865" y="3355735"/>
            <a:ext cx="3248025" cy="143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940FB7D6-CCB8-48A2-9A6B-416E93E5CA38}"/>
              </a:ext>
            </a:extLst>
          </p:cNvPr>
          <p:cNvSpPr/>
          <p:nvPr/>
        </p:nvSpPr>
        <p:spPr>
          <a:xfrm>
            <a:off x="6893901" y="2555632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&lt;script&gt;</a:t>
            </a:r>
            <a:r>
              <a:rPr lang="ja-JP" altLang="en-US" b="1" dirty="0"/>
              <a:t>では</a:t>
            </a:r>
            <a:r>
              <a:rPr lang="en-US" altLang="ja-JP" b="1" dirty="0"/>
              <a:t>JavaScript</a:t>
            </a:r>
            <a:r>
              <a:rPr lang="ja-JP" altLang="en-US" b="1" dirty="0"/>
              <a:t>を作成</a:t>
            </a:r>
            <a:endParaRPr lang="ko-KR" altLang="en-US" b="1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DEC99D0-78BD-449B-BB3B-434CF88245E6}"/>
              </a:ext>
            </a:extLst>
          </p:cNvPr>
          <p:cNvSpPr/>
          <p:nvPr/>
        </p:nvSpPr>
        <p:spPr>
          <a:xfrm>
            <a:off x="6893901" y="3930163"/>
            <a:ext cx="4314825" cy="398522"/>
          </a:xfrm>
          <a:prstGeom prst="wedgeRectCallout">
            <a:avLst>
              <a:gd name="adj1" fmla="val -58634"/>
              <a:gd name="adj2" fmla="val -37883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&lt;style&gt;</a:t>
            </a:r>
            <a:r>
              <a:rPr lang="ja-JP" altLang="en-US" b="1" dirty="0"/>
              <a:t>では</a:t>
            </a:r>
            <a:r>
              <a:rPr lang="en-US" altLang="ja-JP" b="1" dirty="0"/>
              <a:t>CSS</a:t>
            </a:r>
            <a:r>
              <a:rPr lang="ja-JP" altLang="en-US" b="1" dirty="0"/>
              <a:t>を作成</a:t>
            </a:r>
            <a:endParaRPr lang="ko-KR" altLang="en-US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1269669-06F0-4EFE-9B42-B21CDA27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00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4C86D-1877-4010-9882-671B1B60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14960"/>
            <a:ext cx="11694160" cy="62407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705971-28E8-4D79-9C8F-69DFB7E3B12D}"/>
              </a:ext>
            </a:extLst>
          </p:cNvPr>
          <p:cNvSpPr/>
          <p:nvPr/>
        </p:nvSpPr>
        <p:spPr>
          <a:xfrm>
            <a:off x="3042187" y="4261793"/>
            <a:ext cx="3206213" cy="208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BEC974-367B-44B9-8D97-32ABAF4D9557}"/>
              </a:ext>
            </a:extLst>
          </p:cNvPr>
          <p:cNvSpPr/>
          <p:nvPr/>
        </p:nvSpPr>
        <p:spPr>
          <a:xfrm>
            <a:off x="3042187" y="5684193"/>
            <a:ext cx="3124933" cy="127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1DA5B70E-37C3-48F7-B9A8-39AB6923D658}"/>
              </a:ext>
            </a:extLst>
          </p:cNvPr>
          <p:cNvSpPr/>
          <p:nvPr/>
        </p:nvSpPr>
        <p:spPr>
          <a:xfrm>
            <a:off x="6248400" y="3320563"/>
            <a:ext cx="4314825" cy="398522"/>
          </a:xfrm>
          <a:prstGeom prst="wedgeRectCallout">
            <a:avLst>
              <a:gd name="adj1" fmla="val -63814"/>
              <a:gd name="adj2" fmla="val 168620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npm</a:t>
            </a:r>
            <a:r>
              <a:rPr lang="en-US" altLang="ko-KR" b="1" dirty="0"/>
              <a:t> run serve </a:t>
            </a:r>
            <a:r>
              <a:rPr lang="ja-JP" altLang="en-US" b="1" dirty="0"/>
              <a:t>を入力</a:t>
            </a:r>
            <a:endParaRPr lang="ko-KR" altLang="en-US" b="1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D5041CC-3CA3-438E-A0F5-63ECC2F61EFA}"/>
              </a:ext>
            </a:extLst>
          </p:cNvPr>
          <p:cNvSpPr/>
          <p:nvPr/>
        </p:nvSpPr>
        <p:spPr>
          <a:xfrm>
            <a:off x="6248400" y="4738890"/>
            <a:ext cx="5161280" cy="398522"/>
          </a:xfrm>
          <a:prstGeom prst="wedgeRectCallout">
            <a:avLst>
              <a:gd name="adj1" fmla="val -63814"/>
              <a:gd name="adj2" fmla="val 168620"/>
            </a:avLst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「</a:t>
            </a:r>
            <a:r>
              <a:rPr lang="en-US" altLang="ja-JP" b="1" dirty="0"/>
              <a:t>ctrl + click</a:t>
            </a:r>
            <a:r>
              <a:rPr lang="ja-JP" altLang="en-US" b="1" dirty="0"/>
              <a:t>」 または住所をブラウザに入力</a:t>
            </a:r>
            <a:endParaRPr lang="ko-KR" altLang="en-US" b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ja-JP" altLang="en-US" sz="1100" dirty="0">
                <a:solidFill>
                  <a:srgbClr val="FBFFFB"/>
                </a:solidFill>
              </a:rPr>
              <a:t>開発環境構成 ④プロジェクト生成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32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21451-E454-4340-BC1D-F9426054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35280"/>
            <a:ext cx="11744960" cy="62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5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91DDB07-7BE0-4A8F-BA82-83E339A7D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" b="1"/>
          <a:stretch/>
        </p:blipFill>
        <p:spPr bwMode="auto">
          <a:xfrm>
            <a:off x="2088197" y="1097294"/>
            <a:ext cx="8015605" cy="44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ja-JP" altLang="en-US" dirty="0"/>
              <a:t>開発環境セットアップ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 err="1"/>
              <a:t>Node.Js</a:t>
            </a:r>
            <a:r>
              <a:rPr lang="ja-JP" altLang="en-US" dirty="0"/>
              <a:t>インストール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A47D94-945A-4921-B16D-1214B003DE4D}"/>
              </a:ext>
            </a:extLst>
          </p:cNvPr>
          <p:cNvGrpSpPr/>
          <p:nvPr/>
        </p:nvGrpSpPr>
        <p:grpSpPr>
          <a:xfrm>
            <a:off x="534035" y="4684675"/>
            <a:ext cx="1390650" cy="1876463"/>
            <a:chOff x="534035" y="4684675"/>
            <a:chExt cx="1390650" cy="18764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5F8A3F-DFC6-4473-938B-A47135CBAB50}"/>
                </a:ext>
              </a:extLst>
            </p:cNvPr>
            <p:cNvGrpSpPr/>
            <p:nvPr/>
          </p:nvGrpSpPr>
          <p:grpSpPr>
            <a:xfrm>
              <a:off x="534035" y="4684675"/>
              <a:ext cx="1390650" cy="1876463"/>
              <a:chOff x="534035" y="4684675"/>
              <a:chExt cx="1390650" cy="1876463"/>
            </a:xfrm>
          </p:grpSpPr>
          <p:pic>
            <p:nvPicPr>
              <p:cNvPr id="6" name="그래픽 5" descr="커피 머그잔을 들고 있는 남자">
                <a:extLst>
                  <a:ext uri="{FF2B5EF4-FFF2-40B4-BE49-F238E27FC236}">
                    <a16:creationId xmlns:a16="http://schemas.microsoft.com/office/drawing/2014/main" id="{1FAD37C8-9F7B-4666-A4A2-4DDBEA6E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34035" y="5294313"/>
                <a:ext cx="1390650" cy="1266825"/>
              </a:xfrm>
              <a:prstGeom prst="rect">
                <a:avLst/>
              </a:prstGeom>
            </p:spPr>
          </p:pic>
          <p:pic>
            <p:nvPicPr>
              <p:cNvPr id="11" name="그래픽 10" descr="머리를 묶은 여자">
                <a:extLst>
                  <a:ext uri="{FF2B5EF4-FFF2-40B4-BE49-F238E27FC236}">
                    <a16:creationId xmlns:a16="http://schemas.microsoft.com/office/drawing/2014/main" id="{2A681FD8-D6BF-49B3-9418-F101FFE79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48360" y="4684675"/>
                <a:ext cx="762000" cy="752475"/>
              </a:xfrm>
              <a:prstGeom prst="rect">
                <a:avLst/>
              </a:prstGeom>
            </p:spPr>
          </p:pic>
        </p:grpSp>
        <p:pic>
          <p:nvPicPr>
            <p:cNvPr id="17" name="그래픽 16" descr="웃는 여자">
              <a:extLst>
                <a:ext uri="{FF2B5EF4-FFF2-40B4-BE49-F238E27FC236}">
                  <a16:creationId xmlns:a16="http://schemas.microsoft.com/office/drawing/2014/main" id="{632D8D77-8A12-4D85-8B7C-879DF2B8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4916" y="4997451"/>
              <a:ext cx="304800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950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2. Vue</a:t>
            </a:r>
            <a:r>
              <a:rPr lang="ja-JP" altLang="en-US" dirty="0"/>
              <a:t>基本構文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Chapter1</a:t>
            </a:r>
            <a:br>
              <a:rPr lang="en-US" altLang="ko-KR" dirty="0"/>
            </a:br>
            <a:r>
              <a:rPr lang="en-US" altLang="ja-JP" dirty="0"/>
              <a:t>【</a:t>
            </a:r>
            <a:r>
              <a:rPr lang="ja-JP" altLang="en-US" dirty="0"/>
              <a:t>データバインディング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8CDA1E-E7FD-4AFC-8EFF-C3722E335230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10" name="그래픽 9" descr="간판을 들고 있는 남자">
              <a:extLst>
                <a:ext uri="{FF2B5EF4-FFF2-40B4-BE49-F238E27FC236}">
                  <a16:creationId xmlns:a16="http://schemas.microsoft.com/office/drawing/2014/main" id="{2BDFB173-0753-4192-9D7F-E8F08AAD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7ADECAD-97E4-4B4D-B3BC-1316932F04BF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9242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/>
                <a:t>*</a:t>
              </a:r>
              <a:r>
                <a:rPr lang="ja-JP" altLang="en-US" sz="1200" dirty="0"/>
                <a:t>キーワード</a:t>
              </a:r>
              <a:endParaRPr lang="en-US" altLang="ja-JP" sz="1200" dirty="0"/>
            </a:p>
            <a:p>
              <a:pPr>
                <a:lnSpc>
                  <a:spcPct val="150000"/>
                </a:lnSpc>
              </a:pPr>
              <a:r>
                <a:rPr lang="ja-JP" altLang="en-US" sz="1200" dirty="0"/>
                <a:t>補間</a:t>
              </a:r>
              <a:r>
                <a:rPr lang="en-US" altLang="ja-JP" sz="1200" dirty="0"/>
                <a:t>(Interpolation)</a:t>
              </a:r>
            </a:p>
            <a:p>
              <a:pPr>
                <a:lnSpc>
                  <a:spcPct val="150000"/>
                </a:lnSpc>
              </a:pP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16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Chapter1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データバインディング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161CF9-6D44-4E6A-9940-99106585A476}"/>
              </a:ext>
            </a:extLst>
          </p:cNvPr>
          <p:cNvGrpSpPr/>
          <p:nvPr/>
        </p:nvGrpSpPr>
        <p:grpSpPr>
          <a:xfrm>
            <a:off x="3744909" y="223698"/>
            <a:ext cx="7459802" cy="2031325"/>
            <a:chOff x="3755069" y="510104"/>
            <a:chExt cx="7459802" cy="2031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BA91F1-54E1-4E48-9936-0F8788108141}"/>
                </a:ext>
              </a:extLst>
            </p:cNvPr>
            <p:cNvSpPr txBox="1"/>
            <p:nvPr/>
          </p:nvSpPr>
          <p:spPr>
            <a:xfrm>
              <a:off x="3755069" y="510104"/>
              <a:ext cx="7459802" cy="2031325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span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myid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ja-JP" alt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こんにちは！</a:t>
              </a:r>
              <a:r>
                <a:rPr lang="en-US" altLang="ja-JP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document</a:t>
              </a:r>
              <a:r>
                <a:rPr lang="en-US" altLang="ko-KR" sz="14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getElemntById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myId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EBA31C-7D00-485A-9099-745AB3EEB92F}"/>
                </a:ext>
              </a:extLst>
            </p:cNvPr>
            <p:cNvSpPr txBox="1"/>
            <p:nvPr/>
          </p:nvSpPr>
          <p:spPr>
            <a:xfrm>
              <a:off x="7794746" y="527625"/>
              <a:ext cx="3371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既存の</a:t>
              </a:r>
              <a:r>
                <a:rPr lang="en-US" altLang="ja-JP" b="1" dirty="0">
                  <a:solidFill>
                    <a:srgbClr val="41B883"/>
                  </a:solidFill>
                </a:rPr>
                <a:t>HTML</a:t>
              </a:r>
              <a:r>
                <a:rPr lang="ja-JP" altLang="en-US" b="1" dirty="0">
                  <a:solidFill>
                    <a:srgbClr val="41B883"/>
                  </a:solidFill>
                </a:rPr>
                <a:t>コーディング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B72880-E266-4196-8EFE-52088F5653B9}"/>
              </a:ext>
            </a:extLst>
          </p:cNvPr>
          <p:cNvGrpSpPr/>
          <p:nvPr/>
        </p:nvGrpSpPr>
        <p:grpSpPr>
          <a:xfrm>
            <a:off x="3755069" y="2831664"/>
            <a:ext cx="7459802" cy="3754874"/>
            <a:chOff x="3755069" y="2831664"/>
            <a:chExt cx="7459802" cy="3754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AEB81-8EFE-4C88-B97E-02761262E9B0}"/>
                </a:ext>
              </a:extLst>
            </p:cNvPr>
            <p:cNvSpPr txBox="1"/>
            <p:nvPr/>
          </p:nvSpPr>
          <p:spPr>
            <a:xfrm>
              <a:off x="3755069" y="2831664"/>
              <a:ext cx="7459802" cy="375487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template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{{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msg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span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template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msg:</a:t>
              </a:r>
              <a:r>
                <a:rPr lang="en-US" altLang="ko-KR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ja-JP" alt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こんにちは</a:t>
              </a:r>
              <a:r>
                <a:rPr lang="en-US" altLang="ja-JP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ja-JP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  <a:p>
              <a:r>
                <a:rPr lang="en-US" altLang="ja-JP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script</a:t>
              </a:r>
              <a:r>
                <a:rPr lang="en-US" altLang="ko-KR" sz="14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2BD1C5-FBDD-4A7A-94A0-937A65CA96FD}"/>
                </a:ext>
              </a:extLst>
            </p:cNvPr>
            <p:cNvSpPr txBox="1"/>
            <p:nvPr/>
          </p:nvSpPr>
          <p:spPr>
            <a:xfrm>
              <a:off x="7345680" y="2841933"/>
              <a:ext cx="3859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ja-JP" b="1" dirty="0">
                  <a:solidFill>
                    <a:srgbClr val="41B883"/>
                  </a:solidFill>
                </a:rPr>
                <a:t>Vue</a:t>
              </a:r>
              <a:r>
                <a:rPr lang="ja-JP" altLang="en-US" b="1" dirty="0">
                  <a:solidFill>
                    <a:srgbClr val="41B883"/>
                  </a:solidFill>
                </a:rPr>
                <a:t>を適用した</a:t>
              </a:r>
              <a:r>
                <a:rPr lang="en-US" altLang="ja-JP" b="1" dirty="0">
                  <a:solidFill>
                    <a:srgbClr val="41B883"/>
                  </a:solidFill>
                </a:rPr>
                <a:t>HTML</a:t>
              </a:r>
              <a:r>
                <a:rPr lang="ja-JP" altLang="en-US" b="1" dirty="0">
                  <a:solidFill>
                    <a:srgbClr val="41B883"/>
                  </a:solidFill>
                </a:rPr>
                <a:t>コーディング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3469839-2AC8-4F13-80D2-13424EC3D77B}"/>
              </a:ext>
            </a:extLst>
          </p:cNvPr>
          <p:cNvSpPr txBox="1"/>
          <p:nvPr/>
        </p:nvSpPr>
        <p:spPr>
          <a:xfrm>
            <a:off x="6590890" y="2106796"/>
            <a:ext cx="178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41B883"/>
                </a:solidFill>
              </a:rPr>
              <a:t>Vs</a:t>
            </a:r>
            <a:endParaRPr lang="ko-KR" altLang="en-US" sz="4800" b="1" dirty="0">
              <a:solidFill>
                <a:srgbClr val="41B8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</a:rPr>
              <a:t>Chapter1.</a:t>
            </a:r>
            <a:r>
              <a:rPr lang="ja-JP" altLang="en-US" sz="1100" dirty="0">
                <a:solidFill>
                  <a:srgbClr val="FBFFFB"/>
                </a:solidFill>
              </a:rPr>
              <a:t>データバインディング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449671-2FB8-44EA-9B13-1EA210A05638}"/>
              </a:ext>
            </a:extLst>
          </p:cNvPr>
          <p:cNvGrpSpPr/>
          <p:nvPr/>
        </p:nvGrpSpPr>
        <p:grpSpPr>
          <a:xfrm>
            <a:off x="575965" y="619151"/>
            <a:ext cx="5520035" cy="4737247"/>
            <a:chOff x="575965" y="619151"/>
            <a:chExt cx="5520035" cy="47372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EEC130-BC36-42E8-ABB8-B56ED285B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0" t="10230" r="67479" b="50208"/>
            <a:stretch/>
          </p:blipFill>
          <p:spPr>
            <a:xfrm>
              <a:off x="575965" y="619151"/>
              <a:ext cx="5520035" cy="47372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19FE2F-AC45-4851-949C-82DEF5D7D89A}"/>
                </a:ext>
              </a:extLst>
            </p:cNvPr>
            <p:cNvSpPr/>
            <p:nvPr/>
          </p:nvSpPr>
          <p:spPr>
            <a:xfrm>
              <a:off x="2930671" y="1047775"/>
              <a:ext cx="1103821" cy="355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D40635-927D-466C-A08C-A9A96980A569}"/>
                </a:ext>
              </a:extLst>
            </p:cNvPr>
            <p:cNvSpPr/>
            <p:nvPr/>
          </p:nvSpPr>
          <p:spPr>
            <a:xfrm>
              <a:off x="1275270" y="4041495"/>
              <a:ext cx="2847975" cy="239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1D2DDC-0BCD-409D-954F-65F5121C24A6}"/>
                </a:ext>
              </a:extLst>
            </p:cNvPr>
            <p:cNvSpPr txBox="1"/>
            <p:nvPr/>
          </p:nvSpPr>
          <p:spPr>
            <a:xfrm>
              <a:off x="4970266" y="634637"/>
              <a:ext cx="1104900" cy="36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41B883"/>
                  </a:solidFill>
                </a:rPr>
                <a:t>HTML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4E29098-82B5-4007-B30D-4BD670E2DCB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2699258" y="1403068"/>
              <a:ext cx="783324" cy="2638427"/>
            </a:xfrm>
            <a:prstGeom prst="straightConnector1">
              <a:avLst/>
            </a:prstGeom>
            <a:ln w="38100">
              <a:solidFill>
                <a:srgbClr val="41B88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CAEEDE7-1BF1-4C63-8110-2BA2022E0F72}"/>
              </a:ext>
            </a:extLst>
          </p:cNvPr>
          <p:cNvGrpSpPr/>
          <p:nvPr/>
        </p:nvGrpSpPr>
        <p:grpSpPr>
          <a:xfrm>
            <a:off x="6559157" y="1282572"/>
            <a:ext cx="5181600" cy="2552700"/>
            <a:chOff x="6559157" y="1282572"/>
            <a:chExt cx="5181600" cy="25527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71C3CF3-9E9B-434F-BDBD-964D4995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157" y="1282572"/>
              <a:ext cx="5181600" cy="2552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FD7FED-9277-429D-84F7-2930A4EF169A}"/>
                </a:ext>
              </a:extLst>
            </p:cNvPr>
            <p:cNvSpPr txBox="1"/>
            <p:nvPr/>
          </p:nvSpPr>
          <p:spPr>
            <a:xfrm>
              <a:off x="10626332" y="1289229"/>
              <a:ext cx="1104900" cy="36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574049-F0BD-4926-88E1-5B13DA5B362E}"/>
                </a:ext>
              </a:extLst>
            </p:cNvPr>
            <p:cNvSpPr/>
            <p:nvPr/>
          </p:nvSpPr>
          <p:spPr>
            <a:xfrm>
              <a:off x="8598046" y="1933601"/>
              <a:ext cx="1887899" cy="355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363B64-D9BA-4D76-9EF7-A4001C4DE022}"/>
              </a:ext>
            </a:extLst>
          </p:cNvPr>
          <p:cNvSpPr txBox="1"/>
          <p:nvPr/>
        </p:nvSpPr>
        <p:spPr>
          <a:xfrm>
            <a:off x="1106182" y="5539455"/>
            <a:ext cx="100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35495E"/>
                </a:solidFill>
              </a:rPr>
              <a:t>Mustache</a:t>
            </a:r>
            <a:r>
              <a:rPr lang="ja-JP" altLang="en-US" sz="2000" dirty="0">
                <a:solidFill>
                  <a:srgbClr val="35495E"/>
                </a:solidFill>
              </a:rPr>
              <a:t>タグは、対応するオブジェクト</a:t>
            </a:r>
            <a:r>
              <a:rPr lang="en-US" altLang="ja-JP" sz="2000" dirty="0">
                <a:solidFill>
                  <a:srgbClr val="35495E"/>
                </a:solidFill>
              </a:rPr>
              <a:t>(</a:t>
            </a:r>
            <a:r>
              <a:rPr lang="en-US" altLang="ja-JP" sz="2000" dirty="0">
                <a:solidFill>
                  <a:srgbClr val="41B883"/>
                </a:solidFill>
              </a:rPr>
              <a:t>msg</a:t>
            </a:r>
            <a:r>
              <a:rPr lang="en-US" altLang="ja-JP" sz="2000" dirty="0">
                <a:solidFill>
                  <a:srgbClr val="35495E"/>
                </a:solidFill>
              </a:rPr>
              <a:t>)</a:t>
            </a:r>
            <a:r>
              <a:rPr lang="ja-JP" altLang="en-US" sz="2000" dirty="0">
                <a:solidFill>
                  <a:srgbClr val="35495E"/>
                </a:solidFill>
              </a:rPr>
              <a:t>のプロパティの値に置き換えられます。</a:t>
            </a:r>
            <a:endParaRPr lang="en-US" altLang="ja-JP" sz="2000" dirty="0">
              <a:solidFill>
                <a:srgbClr val="35495E"/>
              </a:solidFill>
            </a:endParaRPr>
          </a:p>
          <a:p>
            <a:pPr algn="ctr"/>
            <a:r>
              <a:rPr lang="ja-JP" altLang="en-US" sz="2000" dirty="0">
                <a:solidFill>
                  <a:srgbClr val="35495E"/>
                </a:solidFill>
              </a:rPr>
              <a:t>また、</a:t>
            </a:r>
            <a:r>
              <a:rPr lang="en-US" altLang="ja-JP" sz="2000" dirty="0">
                <a:solidFill>
                  <a:srgbClr val="41B883"/>
                </a:solidFill>
              </a:rPr>
              <a:t>msg</a:t>
            </a:r>
            <a:r>
              <a:rPr lang="ja-JP" altLang="en-US" sz="2000" dirty="0">
                <a:solidFill>
                  <a:srgbClr val="35495E"/>
                </a:solidFill>
              </a:rPr>
              <a:t>のプロパティが変更される時、それに応じて更新されます。</a:t>
            </a:r>
            <a:endParaRPr lang="ko-KR" altLang="en-US" sz="2000" dirty="0">
              <a:solidFill>
                <a:srgbClr val="35495E"/>
              </a:solidFill>
            </a:endParaRPr>
          </a:p>
        </p:txBody>
      </p:sp>
      <p:sp>
        <p:nvSpPr>
          <p:cNvPr id="13" name="화살표: 줄무늬가 있는 오른쪽 12">
            <a:extLst>
              <a:ext uri="{FF2B5EF4-FFF2-40B4-BE49-F238E27FC236}">
                <a16:creationId xmlns:a16="http://schemas.microsoft.com/office/drawing/2014/main" id="{4B5E6DB9-59F4-4B5E-819A-4B1A9853D0A3}"/>
              </a:ext>
            </a:extLst>
          </p:cNvPr>
          <p:cNvSpPr/>
          <p:nvPr/>
        </p:nvSpPr>
        <p:spPr>
          <a:xfrm>
            <a:off x="5762540" y="2266398"/>
            <a:ext cx="1418821" cy="585048"/>
          </a:xfrm>
          <a:prstGeom prst="stripedRightArrow">
            <a:avLst/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7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</a:rPr>
              <a:t>Chapter1.</a:t>
            </a:r>
            <a:r>
              <a:rPr lang="ja-JP" altLang="en-US" sz="1100" dirty="0">
                <a:solidFill>
                  <a:srgbClr val="FBFFFB"/>
                </a:solidFill>
              </a:rPr>
              <a:t>データバインディング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sample_prj_chapter1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442F6-0A6F-4A00-B00C-AA02AB0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888801"/>
            <a:ext cx="8489950" cy="477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6129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5"/>
            <a:ext cx="6723150" cy="2618509"/>
          </a:xfrm>
        </p:spPr>
        <p:txBody>
          <a:bodyPr/>
          <a:lstStyle/>
          <a:p>
            <a:r>
              <a:rPr lang="en-US" altLang="ko-KR" dirty="0"/>
              <a:t>2. Vue</a:t>
            </a:r>
            <a:r>
              <a:rPr lang="ja-JP" altLang="en-US" dirty="0"/>
              <a:t>基本構文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chapter2</a:t>
            </a:r>
            <a:br>
              <a:rPr lang="en-US" altLang="ko-KR" dirty="0"/>
            </a:br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D9ED9-5552-49EC-8742-C0E4E2B95D4C}"/>
              </a:ext>
            </a:extLst>
          </p:cNvPr>
          <p:cNvGrpSpPr/>
          <p:nvPr/>
        </p:nvGrpSpPr>
        <p:grpSpPr>
          <a:xfrm>
            <a:off x="265889" y="2640269"/>
            <a:ext cx="2150751" cy="3802777"/>
            <a:chOff x="265889" y="2640269"/>
            <a:chExt cx="2150751" cy="3802777"/>
          </a:xfrm>
        </p:grpSpPr>
        <p:pic>
          <p:nvPicPr>
            <p:cNvPr id="12" name="그래픽 11" descr="간판을 들고 있는 여자">
              <a:extLst>
                <a:ext uri="{FF2B5EF4-FFF2-40B4-BE49-F238E27FC236}">
                  <a16:creationId xmlns:a16="http://schemas.microsoft.com/office/drawing/2014/main" id="{4651F85F-CBEF-4363-9D31-9644ED24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889" y="2640269"/>
              <a:ext cx="2150751" cy="3802777"/>
            </a:xfrm>
            <a:prstGeom prst="rect">
              <a:avLst/>
            </a:prstGeom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1B8B3661-D714-4BEC-9A8C-1A7C25F2F5DE}"/>
                </a:ext>
              </a:extLst>
            </p:cNvPr>
            <p:cNvSpPr txBox="1">
              <a:spLocks/>
            </p:cNvSpPr>
            <p:nvPr/>
          </p:nvSpPr>
          <p:spPr>
            <a:xfrm>
              <a:off x="523225" y="3746432"/>
              <a:ext cx="1604733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/>
                <a:t>*</a:t>
              </a:r>
              <a:r>
                <a:rPr lang="ja-JP" altLang="en-US" sz="1200" dirty="0"/>
                <a:t>キーワード</a:t>
              </a:r>
              <a:endParaRPr lang="en-US" altLang="ja-JP" sz="1200" dirty="0"/>
            </a:p>
            <a:p>
              <a:pPr>
                <a:lnSpc>
                  <a:spcPct val="150000"/>
                </a:lnSpc>
              </a:pPr>
              <a:r>
                <a:rPr lang="en-US" altLang="ja-JP" sz="1200" dirty="0"/>
                <a:t>v-for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ja-JP" altLang="en-US" sz="1200" dirty="0"/>
                <a:t>配列</a:t>
              </a:r>
              <a:r>
                <a:rPr lang="en-US" altLang="ja-JP" sz="1200" dirty="0"/>
                <a:t>(</a:t>
              </a:r>
              <a:r>
                <a:rPr lang="en-US" altLang="ko-KR" sz="1200" dirty="0"/>
                <a:t>Array)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9413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A47A77-F63E-4151-A1E5-B78E92EC2009}"/>
              </a:ext>
            </a:extLst>
          </p:cNvPr>
          <p:cNvGrpSpPr/>
          <p:nvPr/>
        </p:nvGrpSpPr>
        <p:grpSpPr>
          <a:xfrm>
            <a:off x="3282434" y="272281"/>
            <a:ext cx="8285857" cy="5881012"/>
            <a:chOff x="3282434" y="272281"/>
            <a:chExt cx="8285857" cy="588101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2D1B43-2987-4FC8-B272-E9169080B93B}"/>
                </a:ext>
              </a:extLst>
            </p:cNvPr>
            <p:cNvGrpSpPr/>
            <p:nvPr/>
          </p:nvGrpSpPr>
          <p:grpSpPr>
            <a:xfrm>
              <a:off x="3282434" y="272281"/>
              <a:ext cx="8285857" cy="5881012"/>
              <a:chOff x="3037840" y="578615"/>
              <a:chExt cx="8285857" cy="588101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010EA9-B99F-47ED-9728-20E6A866E8E4}"/>
                  </a:ext>
                </a:extLst>
              </p:cNvPr>
              <p:cNvSpPr txBox="1"/>
              <p:nvPr/>
            </p:nvSpPr>
            <p:spPr>
              <a:xfrm>
                <a:off x="3037840" y="781149"/>
                <a:ext cx="6390640" cy="5678478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table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id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1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ko-KR" sz="1100" b="0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itemTable</a:t>
                </a:r>
                <a:r>
                  <a:rPr lang="en-US" altLang="ko-KR" sz="11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item1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price1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item2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price2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item3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price3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item4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￥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{{ </a:t>
                </a:r>
                <a:r>
                  <a:rPr lang="en-US" altLang="ko-KR" sz="11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price4</a:t>
                </a:r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}}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tr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100" dirty="0">
                  <a:solidFill>
                    <a:srgbClr val="808080"/>
                  </a:solidFill>
                  <a:latin typeface="Consolas" panose="020B0609020204030204" pitchFamily="49" charset="0"/>
                </a:endParaRPr>
              </a:p>
              <a:p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table</a:t>
                </a:r>
                <a:r>
                  <a:rPr lang="en-US" altLang="ko-KR" sz="11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258150-35CF-45B3-BB01-D1B08EA98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80397" y="578615"/>
                <a:ext cx="3543300" cy="57245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9A3399-EB01-4AD8-B7FF-6C87541FD8BA}"/>
                  </a:ext>
                </a:extLst>
              </p:cNvPr>
              <p:cNvSpPr/>
              <p:nvPr/>
            </p:nvSpPr>
            <p:spPr>
              <a:xfrm>
                <a:off x="3405948" y="999116"/>
                <a:ext cx="2847975" cy="2790564"/>
              </a:xfrm>
              <a:prstGeom prst="rect">
                <a:avLst/>
              </a:prstGeom>
              <a:noFill/>
              <a:ln w="38100">
                <a:solidFill>
                  <a:srgbClr val="41B8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B1362FA-1A69-474F-9096-DDC2EC586A39}"/>
                  </a:ext>
                </a:extLst>
              </p:cNvPr>
              <p:cNvSpPr/>
              <p:nvPr/>
            </p:nvSpPr>
            <p:spPr>
              <a:xfrm>
                <a:off x="8341360" y="2594236"/>
                <a:ext cx="2495240" cy="1693284"/>
              </a:xfrm>
              <a:prstGeom prst="rect">
                <a:avLst/>
              </a:prstGeom>
              <a:noFill/>
              <a:ln w="38100">
                <a:solidFill>
                  <a:srgbClr val="41B8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BB6FBF0-744A-4E84-8165-F0B99D21D038}"/>
                  </a:ext>
                </a:extLst>
              </p:cNvPr>
              <p:cNvCxnSpPr>
                <a:stCxn id="13" idx="3"/>
                <a:endCxn id="14" idx="1"/>
              </p:cNvCxnSpPr>
              <p:nvPr/>
            </p:nvCxnSpPr>
            <p:spPr>
              <a:xfrm>
                <a:off x="6253923" y="2394398"/>
                <a:ext cx="2087437" cy="1046480"/>
              </a:xfrm>
              <a:prstGeom prst="line">
                <a:avLst/>
              </a:prstGeom>
              <a:ln w="28575">
                <a:solidFill>
                  <a:srgbClr val="41B8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BE15892-71B7-4586-B7F3-4009F00BA19F}"/>
                </a:ext>
              </a:extLst>
            </p:cNvPr>
            <p:cNvSpPr/>
            <p:nvPr/>
          </p:nvSpPr>
          <p:spPr>
            <a:xfrm>
              <a:off x="4947735" y="3672609"/>
              <a:ext cx="172905" cy="172905"/>
            </a:xfrm>
            <a:prstGeom prst="ellipse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6DFFAD-F0A9-4A97-AB13-51FE50FEFD27}"/>
                </a:ext>
              </a:extLst>
            </p:cNvPr>
            <p:cNvSpPr/>
            <p:nvPr/>
          </p:nvSpPr>
          <p:spPr>
            <a:xfrm>
              <a:off x="4947735" y="4118941"/>
              <a:ext cx="172905" cy="172905"/>
            </a:xfrm>
            <a:prstGeom prst="ellipse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32DF99-7196-4C04-9018-187034FEBAB3}"/>
              </a:ext>
            </a:extLst>
          </p:cNvPr>
          <p:cNvGrpSpPr/>
          <p:nvPr/>
        </p:nvGrpSpPr>
        <p:grpSpPr>
          <a:xfrm>
            <a:off x="2862085" y="4529826"/>
            <a:ext cx="3764946" cy="2348042"/>
            <a:chOff x="2862085" y="4529826"/>
            <a:chExt cx="3764946" cy="2348042"/>
          </a:xfrm>
        </p:grpSpPr>
        <p:pic>
          <p:nvPicPr>
            <p:cNvPr id="24" name="그래픽 23" descr="비즈니스 복장을 한 남자">
              <a:extLst>
                <a:ext uri="{FF2B5EF4-FFF2-40B4-BE49-F238E27FC236}">
                  <a16:creationId xmlns:a16="http://schemas.microsoft.com/office/drawing/2014/main" id="{727ECEED-49E0-4994-8CAC-9D4701E3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2085" y="5115743"/>
              <a:ext cx="1304925" cy="1762125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793946-D0D1-4BA8-9D47-9E5E52024ECD}"/>
                </a:ext>
              </a:extLst>
            </p:cNvPr>
            <p:cNvGrpSpPr/>
            <p:nvPr/>
          </p:nvGrpSpPr>
          <p:grpSpPr>
            <a:xfrm>
              <a:off x="3893952" y="4529826"/>
              <a:ext cx="2733079" cy="1466979"/>
              <a:chOff x="3893952" y="4529826"/>
              <a:chExt cx="2733079" cy="1466979"/>
            </a:xfrm>
          </p:grpSpPr>
          <p:pic>
            <p:nvPicPr>
              <p:cNvPr id="28" name="그래픽 27" descr="길쭉한 말풍선">
                <a:extLst>
                  <a:ext uri="{FF2B5EF4-FFF2-40B4-BE49-F238E27FC236}">
                    <a16:creationId xmlns:a16="http://schemas.microsoft.com/office/drawing/2014/main" id="{EFFAA926-828A-4B46-92E3-C4C21063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52" y="4529826"/>
                <a:ext cx="2722919" cy="14669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970801-CECF-4776-9AF0-9365CFE6BB54}"/>
                  </a:ext>
                </a:extLst>
              </p:cNvPr>
              <p:cNvSpPr txBox="1"/>
              <p:nvPr/>
            </p:nvSpPr>
            <p:spPr>
              <a:xfrm>
                <a:off x="4168311" y="4825122"/>
                <a:ext cx="2458720" cy="60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アイテムが増える度に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一個一個ハードコーディング</a:t>
                </a:r>
                <a:r>
                  <a:rPr lang="en-US" altLang="ja-JP" sz="1200" dirty="0"/>
                  <a:t>?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6403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2D1B43-2987-4FC8-B272-E9169080B93B}"/>
              </a:ext>
            </a:extLst>
          </p:cNvPr>
          <p:cNvGrpSpPr/>
          <p:nvPr/>
        </p:nvGrpSpPr>
        <p:grpSpPr>
          <a:xfrm>
            <a:off x="3042417" y="260587"/>
            <a:ext cx="8525874" cy="6186309"/>
            <a:chOff x="2797823" y="566921"/>
            <a:chExt cx="8525874" cy="61863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10EA9-B99F-47ED-9728-20E6A866E8E4}"/>
                </a:ext>
              </a:extLst>
            </p:cNvPr>
            <p:cNvSpPr txBox="1"/>
            <p:nvPr/>
          </p:nvSpPr>
          <p:spPr>
            <a:xfrm>
              <a:off x="2797823" y="566921"/>
              <a:ext cx="4875307" cy="61863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table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1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itemTable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v-for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="(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shoppingList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 :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{{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ko-KR" altLang="en-US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￥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{{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ko-KR" sz="11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price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td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1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table</a:t>
              </a:r>
              <a:r>
                <a:rPr lang="en-US" altLang="ko-KR" sz="11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1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1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1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shoppingList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[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ネギ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190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ジャガイモ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208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トマト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435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{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ja-JP" altLang="en-US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ニンジン</a:t>
              </a:r>
              <a:r>
                <a:rPr lang="en-US" altLang="ja-JP" sz="11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ja-JP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price: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372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},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],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1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deposit: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1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1300</a:t>
              </a:r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1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endPara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endPara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258150-35CF-45B3-BB01-D1B08EA9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397" y="578615"/>
              <a:ext cx="3543300" cy="5724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9A3399-EB01-4AD8-B7FF-6C87541FD8BA}"/>
                </a:ext>
              </a:extLst>
            </p:cNvPr>
            <p:cNvSpPr/>
            <p:nvPr/>
          </p:nvSpPr>
          <p:spPr>
            <a:xfrm>
              <a:off x="3208900" y="787480"/>
              <a:ext cx="4374449" cy="841378"/>
            </a:xfrm>
            <a:prstGeom prst="rect">
              <a:avLst/>
            </a:prstGeom>
            <a:noFill/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1362FA-1A69-474F-9096-DDC2EC586A39}"/>
                </a:ext>
              </a:extLst>
            </p:cNvPr>
            <p:cNvSpPr/>
            <p:nvPr/>
          </p:nvSpPr>
          <p:spPr>
            <a:xfrm>
              <a:off x="8341360" y="2594236"/>
              <a:ext cx="2495240" cy="1693284"/>
            </a:xfrm>
            <a:prstGeom prst="rect">
              <a:avLst/>
            </a:prstGeom>
            <a:noFill/>
            <a:ln w="38100"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BB6FBF0-744A-4E84-8165-F0B99D21D038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7583349" y="1208169"/>
              <a:ext cx="758011" cy="2232709"/>
            </a:xfrm>
            <a:prstGeom prst="line">
              <a:avLst/>
            </a:prstGeom>
            <a:ln w="28575">
              <a:solidFill>
                <a:srgbClr val="41B8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4C2F79-D6F1-4203-9DA2-292EA96B3BC4}"/>
              </a:ext>
            </a:extLst>
          </p:cNvPr>
          <p:cNvGrpSpPr/>
          <p:nvPr/>
        </p:nvGrpSpPr>
        <p:grpSpPr>
          <a:xfrm>
            <a:off x="2932860" y="4529826"/>
            <a:ext cx="3694171" cy="2397203"/>
            <a:chOff x="2932860" y="4529826"/>
            <a:chExt cx="3694171" cy="239720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793946-D0D1-4BA8-9D47-9E5E52024ECD}"/>
                </a:ext>
              </a:extLst>
            </p:cNvPr>
            <p:cNvGrpSpPr/>
            <p:nvPr/>
          </p:nvGrpSpPr>
          <p:grpSpPr>
            <a:xfrm>
              <a:off x="3893952" y="4529826"/>
              <a:ext cx="2733079" cy="1466979"/>
              <a:chOff x="3893952" y="4529826"/>
              <a:chExt cx="2733079" cy="1466979"/>
            </a:xfrm>
          </p:grpSpPr>
          <p:pic>
            <p:nvPicPr>
              <p:cNvPr id="28" name="그래픽 27" descr="길쭉한 말풍선">
                <a:extLst>
                  <a:ext uri="{FF2B5EF4-FFF2-40B4-BE49-F238E27FC236}">
                    <a16:creationId xmlns:a16="http://schemas.microsoft.com/office/drawing/2014/main" id="{EFFAA926-828A-4B46-92E3-C4C21063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93952" y="4529826"/>
                <a:ext cx="2722919" cy="146697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970801-CECF-4776-9AF0-9365CFE6BB54}"/>
                  </a:ext>
                </a:extLst>
              </p:cNvPr>
              <p:cNvSpPr txBox="1"/>
              <p:nvPr/>
            </p:nvSpPr>
            <p:spPr>
              <a:xfrm>
                <a:off x="4168311" y="4825122"/>
                <a:ext cx="2458720" cy="60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アイテムをリストに作って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ja-JP" sz="1200" dirty="0"/>
                  <a:t>v-for</a:t>
                </a:r>
                <a:r>
                  <a:rPr lang="ja-JP" altLang="en-US" sz="1200" dirty="0"/>
                  <a:t>を利用すれば、簡単！</a:t>
                </a:r>
                <a:endParaRPr lang="ko-KR" altLang="en-US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4EC9258-E378-47CE-AF19-7F3F4FFF5C9D}"/>
                </a:ext>
              </a:extLst>
            </p:cNvPr>
            <p:cNvGrpSpPr/>
            <p:nvPr/>
          </p:nvGrpSpPr>
          <p:grpSpPr>
            <a:xfrm>
              <a:off x="2932860" y="5066581"/>
              <a:ext cx="1647825" cy="1860448"/>
              <a:chOff x="4455903" y="5053718"/>
              <a:chExt cx="1647825" cy="1860448"/>
            </a:xfrm>
          </p:grpSpPr>
          <p:pic>
            <p:nvPicPr>
              <p:cNvPr id="4" name="그래픽 3" descr="노트북을 들고 있는 남자">
                <a:extLst>
                  <a:ext uri="{FF2B5EF4-FFF2-40B4-BE49-F238E27FC236}">
                    <a16:creationId xmlns:a16="http://schemas.microsoft.com/office/drawing/2014/main" id="{0948858E-5F29-4D76-A54E-4F6904164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5903" y="5675916"/>
                <a:ext cx="1647825" cy="1238250"/>
              </a:xfrm>
              <a:prstGeom prst="rect">
                <a:avLst/>
              </a:prstGeom>
            </p:spPr>
          </p:pic>
          <p:pic>
            <p:nvPicPr>
              <p:cNvPr id="10" name="그래픽 9" descr="곱슬 머리를 가진 남자">
                <a:extLst>
                  <a:ext uri="{FF2B5EF4-FFF2-40B4-BE49-F238E27FC236}">
                    <a16:creationId xmlns:a16="http://schemas.microsoft.com/office/drawing/2014/main" id="{36353A87-7213-4F98-9448-2C8C0A4A5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8291" y="5053718"/>
                <a:ext cx="638175" cy="819150"/>
              </a:xfrm>
              <a:prstGeom prst="rect">
                <a:avLst/>
              </a:prstGeom>
            </p:spPr>
          </p:pic>
          <p:pic>
            <p:nvPicPr>
              <p:cNvPr id="17" name="그래픽 16" descr="눈을 감고 웃는 얼굴">
                <a:extLst>
                  <a:ext uri="{FF2B5EF4-FFF2-40B4-BE49-F238E27FC236}">
                    <a16:creationId xmlns:a16="http://schemas.microsoft.com/office/drawing/2014/main" id="{1B343087-58B8-4B18-8680-118EEF715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17255" y="5382222"/>
                <a:ext cx="304800" cy="333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510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</a:rPr>
              <a:t>V-for</a:t>
            </a:r>
            <a:r>
              <a:rPr lang="ja-JP" altLang="en-US" b="1" dirty="0">
                <a:solidFill>
                  <a:srgbClr val="35495E"/>
                </a:solidFill>
              </a:rPr>
              <a:t>の使い方①</a:t>
            </a:r>
            <a:endParaRPr lang="ko-KR" altLang="en-US" b="1" dirty="0">
              <a:solidFill>
                <a:srgbClr val="35495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A7AB48A-EF42-4E02-8F2C-B830800461FA}"/>
              </a:ext>
            </a:extLst>
          </p:cNvPr>
          <p:cNvGrpSpPr/>
          <p:nvPr/>
        </p:nvGrpSpPr>
        <p:grpSpPr>
          <a:xfrm>
            <a:off x="3641493" y="704493"/>
            <a:ext cx="6954435" cy="5396127"/>
            <a:chOff x="4536525" y="659395"/>
            <a:chExt cx="6954435" cy="53961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A1CE20C-55C0-4CB1-BD70-A57D4E238C69}"/>
                </a:ext>
              </a:extLst>
            </p:cNvPr>
            <p:cNvGrpSpPr/>
            <p:nvPr/>
          </p:nvGrpSpPr>
          <p:grpSpPr>
            <a:xfrm>
              <a:off x="5212834" y="1121801"/>
              <a:ext cx="6278126" cy="1874942"/>
              <a:chOff x="3561080" y="1213241"/>
              <a:chExt cx="5479435" cy="187494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95826D-1050-46BD-9F2E-26DBC75406BB}"/>
                  </a:ext>
                </a:extLst>
              </p:cNvPr>
              <p:cNvSpPr txBox="1"/>
              <p:nvPr/>
            </p:nvSpPr>
            <p:spPr>
              <a:xfrm>
                <a:off x="3561080" y="1272301"/>
                <a:ext cx="5461000" cy="1815882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6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ul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id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"example-1"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v-for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="(</a:t>
                </a:r>
                <a:r>
                  <a:rPr lang="en-US" altLang="ko-KR" sz="16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msg</a:t>
                </a:r>
                <a:r>
                  <a:rPr lang="en-US" altLang="ko-KR" sz="1600" b="0" dirty="0" err="1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,</a:t>
                </a:r>
                <a:r>
                  <a:rPr lang="en-US" altLang="ko-KR" sz="1600" b="0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index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in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messages" :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key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="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index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</a:p>
              <a:p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  {{ msg }}</a:t>
                </a:r>
              </a:p>
              <a:p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600" b="0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li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&lt;/</a:t>
                </a:r>
                <a:r>
                  <a:rPr lang="en-US" altLang="ko-KR" sz="1600" b="0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ul</a:t>
                </a:r>
                <a:r>
                  <a:rPr lang="en-US" altLang="ko-KR" sz="1600" b="0" dirty="0">
                    <a:solidFill>
                      <a:srgbClr val="808080"/>
                    </a:solidFill>
                    <a:effectLst/>
                    <a:latin typeface="Consolas" panose="020B0609020204030204" pitchFamily="49" charset="0"/>
                  </a:rPr>
                  <a:t>&gt;</a:t>
                </a:r>
                <a:endPara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110709-1F27-4CCA-9608-4C315F631A87}"/>
                  </a:ext>
                </a:extLst>
              </p:cNvPr>
              <p:cNvSpPr txBox="1"/>
              <p:nvPr/>
            </p:nvSpPr>
            <p:spPr>
              <a:xfrm>
                <a:off x="7935615" y="1213241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rgbClr val="41B883"/>
                    </a:solidFill>
                  </a:rPr>
                  <a:t>HTML</a:t>
                </a:r>
                <a:endParaRPr lang="ko-KR" altLang="en-US" sz="1600" b="1" dirty="0">
                  <a:solidFill>
                    <a:srgbClr val="41B883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535525-C029-48C6-8E8A-2C77F520A533}"/>
                </a:ext>
              </a:extLst>
            </p:cNvPr>
            <p:cNvGrpSpPr/>
            <p:nvPr/>
          </p:nvGrpSpPr>
          <p:grpSpPr>
            <a:xfrm>
              <a:off x="5212834" y="3030495"/>
              <a:ext cx="5491480" cy="2357463"/>
              <a:chOff x="3561080" y="2818282"/>
              <a:chExt cx="5491480" cy="23574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1DECBA-FCB6-44D2-A63E-E7A473D09CBA}"/>
                  </a:ext>
                </a:extLst>
              </p:cNvPr>
              <p:cNvSpPr txBox="1"/>
              <p:nvPr/>
            </p:nvSpPr>
            <p:spPr>
              <a:xfrm>
                <a:off x="3561080" y="2867421"/>
                <a:ext cx="5461000" cy="2308324"/>
              </a:xfrm>
              <a:prstGeom prst="rect">
                <a:avLst/>
              </a:prstGeom>
              <a:solidFill>
                <a:srgbClr val="35495E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export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default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name: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"App"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components: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{},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</a:t>
                </a:r>
                <a:r>
                  <a:rPr lang="en-US" altLang="ko-KR" sz="1600" b="0" dirty="0">
                    <a:solidFill>
                      <a:srgbClr val="DCDCAA"/>
                    </a:solidFill>
                    <a:effectLst/>
                    <a:latin typeface="Consolas" panose="020B0609020204030204" pitchFamily="49" charset="0"/>
                  </a:rPr>
                  <a:t>data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ko-KR" sz="1600" b="0" dirty="0">
                    <a:solidFill>
                      <a:srgbClr val="C586C0"/>
                    </a:solidFill>
                    <a:effectLst/>
                    <a:latin typeface="Consolas" panose="020B0609020204030204" pitchFamily="49" charset="0"/>
                  </a:rPr>
                  <a:t>return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{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  </a:t>
                </a:r>
                <a:r>
                  <a:rPr lang="en-US" altLang="ko-KR" sz="1600" b="0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messages: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[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"Foo"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ko-KR" sz="1600" b="0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"Bar"</a:t>
                </a:r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],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  };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  },</a:t>
                </a:r>
              </a:p>
              <a:p>
                <a:r>
                  <a:rPr lang="en-US" altLang="ko-KR" sz="1600" b="0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0C768-C51E-4624-A4B5-BD2FEA1F0F95}"/>
                  </a:ext>
                </a:extLst>
              </p:cNvPr>
              <p:cNvSpPr txBox="1"/>
              <p:nvPr/>
            </p:nvSpPr>
            <p:spPr>
              <a:xfrm>
                <a:off x="7947660" y="2818282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rgbClr val="41B883"/>
                    </a:solidFill>
                  </a:rPr>
                  <a:t>JS</a:t>
                </a:r>
                <a:endParaRPr lang="ko-KR" altLang="en-US" sz="1600" b="1" dirty="0">
                  <a:solidFill>
                    <a:srgbClr val="41B883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91DE8B8-93B6-4A0E-BD2C-D655515495E1}"/>
                </a:ext>
              </a:extLst>
            </p:cNvPr>
            <p:cNvGrpSpPr/>
            <p:nvPr/>
          </p:nvGrpSpPr>
          <p:grpSpPr>
            <a:xfrm>
              <a:off x="5212834" y="5445361"/>
              <a:ext cx="5461000" cy="610161"/>
              <a:chOff x="3550920" y="4244115"/>
              <a:chExt cx="5461000" cy="6101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476B2A-75EE-4D26-BBB6-961D81EC9178}"/>
                  </a:ext>
                </a:extLst>
              </p:cNvPr>
              <p:cNvSpPr txBox="1"/>
              <p:nvPr/>
            </p:nvSpPr>
            <p:spPr>
              <a:xfrm>
                <a:off x="3550920" y="4269501"/>
                <a:ext cx="5461000" cy="584775"/>
              </a:xfrm>
              <a:prstGeom prst="rect">
                <a:avLst/>
              </a:prstGeom>
              <a:solidFill>
                <a:srgbClr val="FBFFFB"/>
              </a:solidFill>
              <a:ln>
                <a:solidFill>
                  <a:srgbClr val="3549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1600" dirty="0">
                    <a:solidFill>
                      <a:srgbClr val="35495E"/>
                    </a:solidFill>
                    <a:latin typeface="Consolas" panose="020B0609020204030204" pitchFamily="49" charset="0"/>
                  </a:rPr>
                  <a:t>・</a:t>
                </a:r>
                <a:r>
                  <a:rPr lang="en-US" altLang="ja-JP" sz="1600" dirty="0">
                    <a:solidFill>
                      <a:srgbClr val="35495E"/>
                    </a:solidFill>
                    <a:latin typeface="Consolas" panose="020B0609020204030204" pitchFamily="49" charset="0"/>
                  </a:rPr>
                  <a:t>Foo</a:t>
                </a:r>
              </a:p>
              <a:p>
                <a:r>
                  <a:rPr lang="ja-JP" altLang="en-US" sz="1600" dirty="0">
                    <a:solidFill>
                      <a:srgbClr val="35495E"/>
                    </a:solidFill>
                    <a:latin typeface="Consolas" panose="020B0609020204030204" pitchFamily="49" charset="0"/>
                  </a:rPr>
                  <a:t>・</a:t>
                </a:r>
                <a:r>
                  <a:rPr lang="en-US" altLang="ja-JP" sz="1600" dirty="0">
                    <a:solidFill>
                      <a:srgbClr val="35495E"/>
                    </a:solidFill>
                    <a:latin typeface="Consolas" panose="020B0609020204030204" pitchFamily="49" charset="0"/>
                  </a:rPr>
                  <a:t>Bar</a:t>
                </a:r>
                <a:endParaRPr lang="en-US" altLang="ko-KR" sz="1600" b="0" dirty="0">
                  <a:solidFill>
                    <a:srgbClr val="35495E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2FF001-43B8-4D38-A901-0AB458156A15}"/>
                  </a:ext>
                </a:extLst>
              </p:cNvPr>
              <p:cNvSpPr txBox="1"/>
              <p:nvPr/>
            </p:nvSpPr>
            <p:spPr>
              <a:xfrm>
                <a:off x="7896860" y="4244115"/>
                <a:ext cx="11049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ja-JP" altLang="en-US" b="1" dirty="0">
                    <a:solidFill>
                      <a:srgbClr val="41B883"/>
                    </a:solidFill>
                  </a:rPr>
                  <a:t>結果</a:t>
                </a:r>
                <a:endParaRPr lang="ko-KR" altLang="en-US" b="1" dirty="0">
                  <a:solidFill>
                    <a:srgbClr val="41B883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F068A0-3B30-4234-AF7E-36EAC2C90E37}"/>
                </a:ext>
              </a:extLst>
            </p:cNvPr>
            <p:cNvSpPr/>
            <p:nvPr/>
          </p:nvSpPr>
          <p:spPr>
            <a:xfrm>
              <a:off x="8321668" y="1456927"/>
              <a:ext cx="1183138" cy="2804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0309C9E-930C-48B9-AF60-C6D34CFA0475}"/>
                </a:ext>
              </a:extLst>
            </p:cNvPr>
            <p:cNvSpPr/>
            <p:nvPr/>
          </p:nvSpPr>
          <p:spPr>
            <a:xfrm>
              <a:off x="5902365" y="4344478"/>
              <a:ext cx="2885124" cy="30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6145AD-3E35-434A-A333-A2E9A8837F5F}"/>
                </a:ext>
              </a:extLst>
            </p:cNvPr>
            <p:cNvSpPr/>
            <p:nvPr/>
          </p:nvSpPr>
          <p:spPr>
            <a:xfrm>
              <a:off x="6746240" y="1442021"/>
              <a:ext cx="568332" cy="2953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로 구부러짐 18">
              <a:extLst>
                <a:ext uri="{FF2B5EF4-FFF2-40B4-BE49-F238E27FC236}">
                  <a16:creationId xmlns:a16="http://schemas.microsoft.com/office/drawing/2014/main" id="{94EE619F-8311-4B91-BB3C-27C475C9E8F1}"/>
                </a:ext>
              </a:extLst>
            </p:cNvPr>
            <p:cNvSpPr/>
            <p:nvPr/>
          </p:nvSpPr>
          <p:spPr>
            <a:xfrm flipH="1">
              <a:off x="6971472" y="802478"/>
              <a:ext cx="1798318" cy="633358"/>
            </a:xfrm>
            <a:prstGeom prst="curvedDownArrow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A47299B-679C-48EE-A4F6-17E295695D1B}"/>
                </a:ext>
              </a:extLst>
            </p:cNvPr>
            <p:cNvCxnSpPr>
              <a:cxnSpLocks/>
              <a:stCxn id="38" idx="0"/>
              <a:endCxn id="16" idx="2"/>
            </p:cNvCxnSpPr>
            <p:nvPr/>
          </p:nvCxnSpPr>
          <p:spPr>
            <a:xfrm flipV="1">
              <a:off x="7344927" y="1737360"/>
              <a:ext cx="1568310" cy="26071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0D1A5D3-E5BF-4FF6-8FB5-D767725B4C03}"/>
                </a:ext>
              </a:extLst>
            </p:cNvPr>
            <p:cNvSpPr/>
            <p:nvPr/>
          </p:nvSpPr>
          <p:spPr>
            <a:xfrm>
              <a:off x="6134428" y="1956251"/>
              <a:ext cx="1182984" cy="2953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A00A32-7F4C-4709-92C6-53824CE327AF}"/>
                </a:ext>
              </a:extLst>
            </p:cNvPr>
            <p:cNvSpPr/>
            <p:nvPr/>
          </p:nvSpPr>
          <p:spPr>
            <a:xfrm>
              <a:off x="7667155" y="659395"/>
              <a:ext cx="406952" cy="4069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28DDB93-C826-4445-BEB2-F3B27D7F3FA3}"/>
                </a:ext>
              </a:extLst>
            </p:cNvPr>
            <p:cNvSpPr/>
            <p:nvPr/>
          </p:nvSpPr>
          <p:spPr>
            <a:xfrm>
              <a:off x="4536525" y="1639008"/>
              <a:ext cx="406952" cy="4069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5" name="화살표: 오른쪽으로 구부러짐 44">
              <a:extLst>
                <a:ext uri="{FF2B5EF4-FFF2-40B4-BE49-F238E27FC236}">
                  <a16:creationId xmlns:a16="http://schemas.microsoft.com/office/drawing/2014/main" id="{906DE1CA-473E-4F4C-BAFE-74A7C5FF5209}"/>
                </a:ext>
              </a:extLst>
            </p:cNvPr>
            <p:cNvSpPr/>
            <p:nvPr/>
          </p:nvSpPr>
          <p:spPr>
            <a:xfrm>
              <a:off x="5011708" y="1554693"/>
              <a:ext cx="933267" cy="706765"/>
            </a:xfrm>
            <a:prstGeom prst="curvedRightArrow">
              <a:avLst/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DE1F172-4BAD-467A-8A1F-D9D00EB137B8}"/>
              </a:ext>
            </a:extLst>
          </p:cNvPr>
          <p:cNvGrpSpPr/>
          <p:nvPr/>
        </p:nvGrpSpPr>
        <p:grpSpPr>
          <a:xfrm flipH="1">
            <a:off x="8456532" y="3429000"/>
            <a:ext cx="3735468" cy="3405392"/>
            <a:chOff x="2932860" y="3521637"/>
            <a:chExt cx="3735468" cy="3405392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F9C6A9E-939B-4405-9988-9966283F948B}"/>
                </a:ext>
              </a:extLst>
            </p:cNvPr>
            <p:cNvGrpSpPr/>
            <p:nvPr/>
          </p:nvGrpSpPr>
          <p:grpSpPr>
            <a:xfrm>
              <a:off x="3375249" y="3521637"/>
              <a:ext cx="3293079" cy="1838021"/>
              <a:chOff x="3375249" y="3521637"/>
              <a:chExt cx="3293079" cy="1838021"/>
            </a:xfrm>
          </p:grpSpPr>
          <p:pic>
            <p:nvPicPr>
              <p:cNvPr id="54" name="그래픽 53" descr="길쭉한 말풍선">
                <a:extLst>
                  <a:ext uri="{FF2B5EF4-FFF2-40B4-BE49-F238E27FC236}">
                    <a16:creationId xmlns:a16="http://schemas.microsoft.com/office/drawing/2014/main" id="{1C33CA72-99E3-4685-9F25-59B999C6E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75249" y="3521637"/>
                <a:ext cx="3293079" cy="183802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AA4DC7-FE0E-4AC0-9655-92CD9CCB2B4E}"/>
                  </a:ext>
                </a:extLst>
              </p:cNvPr>
              <p:cNvSpPr txBox="1"/>
              <p:nvPr/>
            </p:nvSpPr>
            <p:spPr>
              <a:xfrm>
                <a:off x="3632918" y="3852005"/>
                <a:ext cx="2564130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dirty="0"/>
                  <a:t>v-for</a:t>
                </a:r>
                <a:r>
                  <a:rPr lang="ja-JP" altLang="en-US" sz="1200" dirty="0"/>
                  <a:t>はリストの長さ（要素数）分繰り返し、順次アイテムを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一つずつ順番に取り出します。</a:t>
                </a:r>
                <a:endParaRPr lang="ko-KR" altLang="en-US" sz="1200" dirty="0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837A0DC-A227-4C91-AA55-73CBAD00A9C6}"/>
                </a:ext>
              </a:extLst>
            </p:cNvPr>
            <p:cNvGrpSpPr/>
            <p:nvPr/>
          </p:nvGrpSpPr>
          <p:grpSpPr>
            <a:xfrm>
              <a:off x="2932860" y="5066581"/>
              <a:ext cx="1647825" cy="1860448"/>
              <a:chOff x="4455903" y="5053718"/>
              <a:chExt cx="1647825" cy="1860448"/>
            </a:xfrm>
          </p:grpSpPr>
          <p:pic>
            <p:nvPicPr>
              <p:cNvPr id="51" name="그래픽 50" descr="노트북을 들고 있는 남자">
                <a:extLst>
                  <a:ext uri="{FF2B5EF4-FFF2-40B4-BE49-F238E27FC236}">
                    <a16:creationId xmlns:a16="http://schemas.microsoft.com/office/drawing/2014/main" id="{3FAE5A27-8B56-4AF9-A2A1-478C3827F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903" y="5675916"/>
                <a:ext cx="1647825" cy="1238250"/>
              </a:xfrm>
              <a:prstGeom prst="rect">
                <a:avLst/>
              </a:prstGeom>
            </p:spPr>
          </p:pic>
          <p:pic>
            <p:nvPicPr>
              <p:cNvPr id="52" name="그래픽 51" descr="곱슬 머리를 가진 남자">
                <a:extLst>
                  <a:ext uri="{FF2B5EF4-FFF2-40B4-BE49-F238E27FC236}">
                    <a16:creationId xmlns:a16="http://schemas.microsoft.com/office/drawing/2014/main" id="{C742DA19-398A-4EBB-B0D7-75989077D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98291" y="5053718"/>
                <a:ext cx="638175" cy="819150"/>
              </a:xfrm>
              <a:prstGeom prst="rect">
                <a:avLst/>
              </a:prstGeom>
            </p:spPr>
          </p:pic>
          <p:pic>
            <p:nvPicPr>
              <p:cNvPr id="53" name="그래픽 52" descr="눈을 감고 웃는 얼굴">
                <a:extLst>
                  <a:ext uri="{FF2B5EF4-FFF2-40B4-BE49-F238E27FC236}">
                    <a16:creationId xmlns:a16="http://schemas.microsoft.com/office/drawing/2014/main" id="{0D8E3FF1-E106-4F1B-8DBA-2CFAFE56B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17255" y="5382222"/>
                <a:ext cx="304800" cy="333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50599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</a:rPr>
              <a:t>V-for</a:t>
            </a:r>
            <a:r>
              <a:rPr lang="ja-JP" altLang="en-US" b="1" dirty="0">
                <a:solidFill>
                  <a:srgbClr val="35495E"/>
                </a:solidFill>
              </a:rPr>
              <a:t>の使い方②</a:t>
            </a:r>
            <a:endParaRPr lang="ko-KR" altLang="en-US" b="1" dirty="0">
              <a:solidFill>
                <a:srgbClr val="35495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861508"/>
            <a:ext cx="7355086" cy="1628720"/>
            <a:chOff x="3561080" y="1213241"/>
            <a:chExt cx="5479435" cy="1628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569660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"example-2"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{{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parentMessage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 -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 - {{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61" y="2638724"/>
            <a:ext cx="7355085" cy="2800767"/>
            <a:chOff x="3114040" y="2381413"/>
            <a:chExt cx="5461000" cy="2800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40" y="2381413"/>
              <a:ext cx="5461000" cy="2800767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parentMessage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"Parent"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items: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[{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"Foo"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}, 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"Bar"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}],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35053" y="2400115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60" y="5608597"/>
            <a:ext cx="7355085" cy="617735"/>
            <a:chOff x="3550920" y="4244115"/>
            <a:chExt cx="5461000" cy="4757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50920" y="4269501"/>
              <a:ext cx="5461000" cy="450399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Parent-0-Foo</a:t>
              </a: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Parent-1-Bar</a:t>
              </a:r>
              <a:endParaRPr lang="en-US" altLang="ko-KR" sz="1600" b="0" dirty="0">
                <a:solidFill>
                  <a:srgbClr val="35495E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44115"/>
              <a:ext cx="11049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600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</a:rPr>
              <a:t>V-for</a:t>
            </a:r>
            <a:r>
              <a:rPr lang="ja-JP" altLang="en-US" b="1" dirty="0">
                <a:solidFill>
                  <a:srgbClr val="35495E"/>
                </a:solidFill>
              </a:rPr>
              <a:t>の使い方③</a:t>
            </a:r>
            <a:endParaRPr lang="ko-KR" altLang="en-US" b="1" dirty="0">
              <a:solidFill>
                <a:srgbClr val="35495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637988"/>
            <a:ext cx="7355086" cy="1382499"/>
            <a:chOff x="3561080" y="1213241"/>
            <a:chExt cx="5479435" cy="1382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32343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"example-3"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object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60" y="2124828"/>
            <a:ext cx="7355085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object: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"How to do lists in Vue"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author: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"Jane Doe"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publishedAt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"2016-04-10"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59" y="5583970"/>
            <a:ext cx="7355085" cy="863960"/>
            <a:chOff x="3543376" y="4298890"/>
            <a:chExt cx="5461000" cy="6654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43376" y="4324279"/>
              <a:ext cx="5461000" cy="640041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How to do lists in </a:t>
              </a:r>
              <a:r>
                <a:rPr lang="en-US" altLang="ja-JP" sz="1600" dirty="0" err="1">
                  <a:solidFill>
                    <a:srgbClr val="35495E"/>
                  </a:solidFill>
                  <a:latin typeface="Consolas" panose="020B0609020204030204" pitchFamily="49" charset="0"/>
                </a:rPr>
                <a:t>vue</a:t>
              </a:r>
              <a:endParaRPr lang="en-US" altLang="ja-JP" sz="1600" dirty="0">
                <a:solidFill>
                  <a:srgbClr val="35495E"/>
                </a:solidFill>
                <a:latin typeface="Consolas" panose="020B0609020204030204" pitchFamily="49" charset="0"/>
              </a:endParaRP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Jane Doe</a:t>
              </a:r>
            </a:p>
            <a:p>
              <a:r>
                <a:rPr lang="ja-JP" altLang="en-US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・</a:t>
              </a:r>
              <a:r>
                <a:rPr lang="en-US" altLang="ja-JP" sz="1600" dirty="0">
                  <a:solidFill>
                    <a:srgbClr val="35495E"/>
                  </a:solidFill>
                  <a:latin typeface="Consolas" panose="020B0609020204030204" pitchFamily="49" charset="0"/>
                </a:rPr>
                <a:t>2016-04-10</a:t>
              </a:r>
              <a:endParaRPr lang="en-US" altLang="ko-KR" sz="1600" b="0" dirty="0">
                <a:solidFill>
                  <a:srgbClr val="35495E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98890"/>
              <a:ext cx="11049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4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DB7F86-2BA3-43CA-AFD3-AB2157AA3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333"/>
          <a:stretch/>
        </p:blipFill>
        <p:spPr>
          <a:xfrm>
            <a:off x="247650" y="321733"/>
            <a:ext cx="11734799" cy="62145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71A68-8215-4AAE-99DE-B0FDDF157DED}"/>
              </a:ext>
            </a:extLst>
          </p:cNvPr>
          <p:cNvSpPr/>
          <p:nvPr/>
        </p:nvSpPr>
        <p:spPr>
          <a:xfrm>
            <a:off x="1212285" y="4126301"/>
            <a:ext cx="9805528" cy="1093110"/>
          </a:xfrm>
          <a:prstGeom prst="rect">
            <a:avLst/>
          </a:prstGeom>
          <a:solidFill>
            <a:srgbClr val="41B883"/>
          </a:solidFill>
          <a:ln>
            <a:solidFill>
              <a:srgbClr val="41B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Node.JS</a:t>
            </a:r>
            <a:r>
              <a:rPr lang="ja-JP" altLang="en-US" sz="2400" b="1" dirty="0"/>
              <a:t>公式サイトよりセットアップファイルをダウンロードする</a:t>
            </a:r>
            <a:endParaRPr lang="en-US" altLang="ja-JP" sz="2400" b="1" dirty="0"/>
          </a:p>
          <a:p>
            <a:pPr algn="ctr"/>
            <a:r>
              <a:rPr lang="ja-JP" altLang="en-US" sz="2400" b="1" dirty="0"/>
              <a:t>リンク：</a:t>
            </a:r>
            <a:r>
              <a:rPr lang="en-US" altLang="ja-JP" sz="24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https://nodejs.org/ja/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Chapter2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リストレンダリング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B7F73-1492-4940-9593-3E67F6D83449}"/>
              </a:ext>
            </a:extLst>
          </p:cNvPr>
          <p:cNvSpPr txBox="1"/>
          <p:nvPr/>
        </p:nvSpPr>
        <p:spPr>
          <a:xfrm>
            <a:off x="3219262" y="165268"/>
            <a:ext cx="229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35495E"/>
                </a:solidFill>
              </a:rPr>
              <a:t>V-for</a:t>
            </a:r>
            <a:r>
              <a:rPr lang="ja-JP" altLang="en-US" b="1" dirty="0">
                <a:solidFill>
                  <a:srgbClr val="35495E"/>
                </a:solidFill>
              </a:rPr>
              <a:t>の使い方④</a:t>
            </a:r>
            <a:endParaRPr lang="ko-KR" altLang="en-US" b="1" dirty="0">
              <a:solidFill>
                <a:srgbClr val="35495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1CE20C-55C0-4CB1-BD70-A57D4E238C69}"/>
              </a:ext>
            </a:extLst>
          </p:cNvPr>
          <p:cNvGrpSpPr/>
          <p:nvPr/>
        </p:nvGrpSpPr>
        <p:grpSpPr>
          <a:xfrm>
            <a:off x="3870762" y="891988"/>
            <a:ext cx="7355086" cy="890057"/>
            <a:chOff x="3561080" y="1213241"/>
            <a:chExt cx="5479435" cy="8900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95826D-1050-46BD-9F2E-26DBC75406BB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830997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v-for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name, 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object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 :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key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index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}}.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}}: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value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</a:t>
              </a: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10709-1F27-4CCA-9608-4C315F631A87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535525-C029-48C6-8E8A-2C77F520A533}"/>
              </a:ext>
            </a:extLst>
          </p:cNvPr>
          <p:cNvGrpSpPr/>
          <p:nvPr/>
        </p:nvGrpSpPr>
        <p:grpSpPr>
          <a:xfrm>
            <a:off x="3870759" y="1944493"/>
            <a:ext cx="7355085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DECBA-FCB6-44D2-A63E-E7A473D09CB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object: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title: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"How to do lists in Vue"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author: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"Jane Doe"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publishedAt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"2016-04-10"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0C768-C51E-4624-A4B5-BD2FEA1F0F95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91DE8B8-93B6-4A0E-BD2C-D655515495E1}"/>
              </a:ext>
            </a:extLst>
          </p:cNvPr>
          <p:cNvGrpSpPr/>
          <p:nvPr/>
        </p:nvGrpSpPr>
        <p:grpSpPr>
          <a:xfrm>
            <a:off x="3870759" y="5546962"/>
            <a:ext cx="7355085" cy="863960"/>
            <a:chOff x="3543376" y="4298890"/>
            <a:chExt cx="5461000" cy="6654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476B2A-75EE-4D26-BBB6-961D81EC9178}"/>
                </a:ext>
              </a:extLst>
            </p:cNvPr>
            <p:cNvSpPr txBox="1"/>
            <p:nvPr/>
          </p:nvSpPr>
          <p:spPr>
            <a:xfrm>
              <a:off x="3543376" y="4324279"/>
              <a:ext cx="5461000" cy="640041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0.title: How to do lists in Vue</a:t>
              </a:r>
            </a:p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1.author: Jane Doe</a:t>
              </a:r>
            </a:p>
            <a:p>
              <a:pPr algn="l"/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2.publishedAt: 2016-04-10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2FF001-43B8-4D38-A901-0AB458156A15}"/>
                </a:ext>
              </a:extLst>
            </p:cNvPr>
            <p:cNvSpPr txBox="1"/>
            <p:nvPr/>
          </p:nvSpPr>
          <p:spPr>
            <a:xfrm>
              <a:off x="7896860" y="4298890"/>
              <a:ext cx="11049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33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</a:rPr>
              <a:t>Chapter2. </a:t>
            </a:r>
            <a:r>
              <a:rPr lang="ja-JP" altLang="en-US" sz="1100" dirty="0">
                <a:solidFill>
                  <a:srgbClr val="FBFFFB"/>
                </a:solidFill>
              </a:rPr>
              <a:t>リストレンダリング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sample_prj_chapter2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442F6-0A6F-4A00-B00C-AA02AB0B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888801"/>
            <a:ext cx="8489950" cy="477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810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2. Vue</a:t>
            </a:r>
            <a:r>
              <a:rPr lang="ja-JP" altLang="en-US" dirty="0"/>
              <a:t>基本構文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chapter3</a:t>
            </a:r>
            <a:br>
              <a:rPr lang="en-US" altLang="ko-KR" dirty="0"/>
            </a:br>
            <a:r>
              <a:rPr lang="en-US" altLang="ja-JP" dirty="0"/>
              <a:t>【</a:t>
            </a:r>
            <a:r>
              <a:rPr lang="ja-JP" altLang="en-US" dirty="0"/>
              <a:t>条件付きレンダリング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6FCC73-69AE-495A-9BF4-8E02E5AEFF6E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8" name="그래픽 7" descr="간판을 들고 있는 남자">
              <a:extLst>
                <a:ext uri="{FF2B5EF4-FFF2-40B4-BE49-F238E27FC236}">
                  <a16:creationId xmlns:a16="http://schemas.microsoft.com/office/drawing/2014/main" id="{3F7B5DC4-99F7-4A24-97A5-55F87AFA2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B05A7666-8F1F-4A55-9EC0-2326DAA9BF8A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8353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/>
                <a:t>*</a:t>
              </a:r>
              <a:r>
                <a:rPr lang="ja-JP" altLang="en-US" sz="1200" dirty="0"/>
                <a:t>キーワード</a:t>
              </a:r>
              <a:endParaRPr lang="en-US" altLang="ja-JP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v-If / v-show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0756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92A8B2E0-C360-4DE0-AA44-3C16D980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60" y="50048"/>
            <a:ext cx="3920874" cy="6625823"/>
          </a:xfrm>
          <a:prstGeom prst="rect">
            <a:avLst/>
          </a:prstGeom>
        </p:spPr>
      </p:pic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03E6FD4F-DF62-4E3E-B8C1-A859A6EF532E}"/>
              </a:ext>
            </a:extLst>
          </p:cNvPr>
          <p:cNvSpPr/>
          <p:nvPr/>
        </p:nvSpPr>
        <p:spPr>
          <a:xfrm>
            <a:off x="7900649" y="541747"/>
            <a:ext cx="3920874" cy="5209453"/>
          </a:xfrm>
          <a:prstGeom prst="wedgeRectCallout">
            <a:avLst>
              <a:gd name="adj1" fmla="val -91315"/>
              <a:gd name="adj2" fmla="val 574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E59E7CF-4D39-4FA3-8F46-784E17B6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9" t="7346" r="28163" b="7320"/>
          <a:stretch/>
        </p:blipFill>
        <p:spPr bwMode="auto">
          <a:xfrm>
            <a:off x="8059486" y="670774"/>
            <a:ext cx="3603200" cy="495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Chapter3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条件付きレンダリング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6770BE-840B-40DE-BE0B-5D66A5B14617}"/>
              </a:ext>
            </a:extLst>
          </p:cNvPr>
          <p:cNvGrpSpPr/>
          <p:nvPr/>
        </p:nvGrpSpPr>
        <p:grpSpPr>
          <a:xfrm>
            <a:off x="2846704" y="3921302"/>
            <a:ext cx="3381375" cy="2985274"/>
            <a:chOff x="2846704" y="3921302"/>
            <a:chExt cx="3381375" cy="298527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17EF0D-2F24-4B09-97CC-E65C69E91819}"/>
                </a:ext>
              </a:extLst>
            </p:cNvPr>
            <p:cNvGrpSpPr/>
            <p:nvPr/>
          </p:nvGrpSpPr>
          <p:grpSpPr>
            <a:xfrm>
              <a:off x="2846704" y="4985588"/>
              <a:ext cx="1276350" cy="1920988"/>
              <a:chOff x="2846704" y="4985588"/>
              <a:chExt cx="1276350" cy="1920988"/>
            </a:xfrm>
          </p:grpSpPr>
          <p:pic>
            <p:nvPicPr>
              <p:cNvPr id="26" name="그래픽 25" descr="휴대폰을 들고 있는 소년">
                <a:extLst>
                  <a:ext uri="{FF2B5EF4-FFF2-40B4-BE49-F238E27FC236}">
                    <a16:creationId xmlns:a16="http://schemas.microsoft.com/office/drawing/2014/main" id="{B5D27FFB-50B2-432D-9E3C-1A04712D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46704" y="5677851"/>
                <a:ext cx="1276350" cy="1228725"/>
              </a:xfrm>
              <a:prstGeom prst="rect">
                <a:avLst/>
              </a:prstGeom>
            </p:spPr>
          </p:pic>
          <p:pic>
            <p:nvPicPr>
              <p:cNvPr id="28" name="그래픽 27" descr="긴 머리를 가진 여자">
                <a:extLst>
                  <a:ext uri="{FF2B5EF4-FFF2-40B4-BE49-F238E27FC236}">
                    <a16:creationId xmlns:a16="http://schemas.microsoft.com/office/drawing/2014/main" id="{7F187599-1BA4-4DF2-9818-233780227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21010" y="4985588"/>
                <a:ext cx="942975" cy="1047750"/>
              </a:xfrm>
              <a:prstGeom prst="rect">
                <a:avLst/>
              </a:prstGeom>
            </p:spPr>
          </p:pic>
          <p:pic>
            <p:nvPicPr>
              <p:cNvPr id="18" name="그래픽 17" descr="눈을 굴리고 있는 얼굴">
                <a:extLst>
                  <a:ext uri="{FF2B5EF4-FFF2-40B4-BE49-F238E27FC236}">
                    <a16:creationId xmlns:a16="http://schemas.microsoft.com/office/drawing/2014/main" id="{BBD8D6AC-DD6A-4FF2-80D1-09C39230D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64559" y="5341302"/>
                <a:ext cx="304800" cy="314325"/>
              </a:xfrm>
              <a:prstGeom prst="rect">
                <a:avLst/>
              </a:prstGeom>
            </p:spPr>
          </p:pic>
        </p:grpSp>
        <p:pic>
          <p:nvPicPr>
            <p:cNvPr id="23" name="그래픽 22" descr="길쭉한 말풍선">
              <a:extLst>
                <a:ext uri="{FF2B5EF4-FFF2-40B4-BE49-F238E27FC236}">
                  <a16:creationId xmlns:a16="http://schemas.microsoft.com/office/drawing/2014/main" id="{71C4C03E-BF27-4EF9-9D60-A4658779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05160" y="3921302"/>
              <a:ext cx="2722919" cy="14669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A7512-33F9-47FC-8D10-4AC481D60442}"/>
                </a:ext>
              </a:extLst>
            </p:cNvPr>
            <p:cNvSpPr txBox="1"/>
            <p:nvPr/>
          </p:nvSpPr>
          <p:spPr>
            <a:xfrm>
              <a:off x="3769359" y="4331335"/>
              <a:ext cx="2458720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ja-JP" altLang="en-US" sz="1200" dirty="0"/>
                <a:t>友達以外は共有したくない。 。</a:t>
              </a:r>
              <a:endParaRPr lang="ko-KR" altLang="en-US" sz="1200" dirty="0"/>
            </a:p>
          </p:txBody>
        </p:sp>
      </p:grpSp>
      <p:pic>
        <p:nvPicPr>
          <p:cNvPr id="44" name="그래픽 43" descr="사진 찍는 여자">
            <a:extLst>
              <a:ext uri="{FF2B5EF4-FFF2-40B4-BE49-F238E27FC236}">
                <a16:creationId xmlns:a16="http://schemas.microsoft.com/office/drawing/2014/main" id="{C42A9926-1B0E-49A5-8209-A0DEC433AD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0375" y="1683027"/>
            <a:ext cx="2014932" cy="258872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B6EB8DA0-29B5-4670-B124-66CAF5F03FC6}"/>
              </a:ext>
            </a:extLst>
          </p:cNvPr>
          <p:cNvGrpSpPr/>
          <p:nvPr/>
        </p:nvGrpSpPr>
        <p:grpSpPr>
          <a:xfrm>
            <a:off x="8890439" y="3637280"/>
            <a:ext cx="3301561" cy="3313766"/>
            <a:chOff x="8890439" y="3637280"/>
            <a:chExt cx="3301561" cy="331376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B6DFE11-4643-47D5-8FC3-1264582688EA}"/>
                </a:ext>
              </a:extLst>
            </p:cNvPr>
            <p:cNvGrpSpPr/>
            <p:nvPr/>
          </p:nvGrpSpPr>
          <p:grpSpPr>
            <a:xfrm flipH="1">
              <a:off x="10639425" y="5147666"/>
              <a:ext cx="1552575" cy="1803380"/>
              <a:chOff x="3162657" y="1862500"/>
              <a:chExt cx="1552575" cy="1803380"/>
            </a:xfrm>
          </p:grpSpPr>
          <p:pic>
            <p:nvPicPr>
              <p:cNvPr id="54" name="그래픽 53" descr="앞을 가리키는 여자">
                <a:extLst>
                  <a:ext uri="{FF2B5EF4-FFF2-40B4-BE49-F238E27FC236}">
                    <a16:creationId xmlns:a16="http://schemas.microsoft.com/office/drawing/2014/main" id="{4152C31D-C792-4E77-99D7-A4CCD4310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62657" y="2399055"/>
                <a:ext cx="1552575" cy="1266825"/>
              </a:xfrm>
              <a:prstGeom prst="rect">
                <a:avLst/>
              </a:prstGeom>
            </p:spPr>
          </p:pic>
          <p:pic>
            <p:nvPicPr>
              <p:cNvPr id="55" name="그래픽 54" descr="머리를 묶은 여자">
                <a:extLst>
                  <a:ext uri="{FF2B5EF4-FFF2-40B4-BE49-F238E27FC236}">
                    <a16:creationId xmlns:a16="http://schemas.microsoft.com/office/drawing/2014/main" id="{2C54E96D-3588-4E5A-A289-E0CBDD3AB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92590" y="1862500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56" name="그래픽 55" descr="웃는 여자">
                <a:extLst>
                  <a:ext uri="{FF2B5EF4-FFF2-40B4-BE49-F238E27FC236}">
                    <a16:creationId xmlns:a16="http://schemas.microsoft.com/office/drawing/2014/main" id="{3EE6C026-257D-4E12-A566-4A6143F9F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791265" y="2160283"/>
                <a:ext cx="304800" cy="333375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13AAE33-0E58-438E-86A8-65D8D82BA72D}"/>
                </a:ext>
              </a:extLst>
            </p:cNvPr>
            <p:cNvGrpSpPr/>
            <p:nvPr/>
          </p:nvGrpSpPr>
          <p:grpSpPr>
            <a:xfrm>
              <a:off x="8890439" y="3637280"/>
              <a:ext cx="3001355" cy="1616987"/>
              <a:chOff x="8890439" y="3637280"/>
              <a:chExt cx="3001355" cy="1616987"/>
            </a:xfrm>
          </p:grpSpPr>
          <p:pic>
            <p:nvPicPr>
              <p:cNvPr id="52" name="그래픽 51" descr="길쭉한 말풍선">
                <a:extLst>
                  <a:ext uri="{FF2B5EF4-FFF2-40B4-BE49-F238E27FC236}">
                    <a16:creationId xmlns:a16="http://schemas.microsoft.com/office/drawing/2014/main" id="{730E2CD8-6C6F-473A-97DE-0EE28DB30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8890439" y="3637280"/>
                <a:ext cx="3001355" cy="1616987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358CB7-CA72-477E-B0C5-B9A831C99001}"/>
                  </a:ext>
                </a:extLst>
              </p:cNvPr>
              <p:cNvSpPr txBox="1"/>
              <p:nvPr/>
            </p:nvSpPr>
            <p:spPr>
              <a:xfrm>
                <a:off x="9186545" y="3983785"/>
                <a:ext cx="2552002" cy="61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条件によって見せるかどうかを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決めればいいんじゃない？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89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Chapter3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条件付きレンダリング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997028-334C-4517-9084-DF0479421A87}"/>
              </a:ext>
            </a:extLst>
          </p:cNvPr>
          <p:cNvGrpSpPr/>
          <p:nvPr/>
        </p:nvGrpSpPr>
        <p:grpSpPr>
          <a:xfrm>
            <a:off x="3870762" y="485588"/>
            <a:ext cx="7355086" cy="1382499"/>
            <a:chOff x="3561080" y="1213241"/>
            <a:chExt cx="5479435" cy="1382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CD771-3536-4FE9-91A3-038833B00EC6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132343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=“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===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‘A’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”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ja-JP" alt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男の子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です。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v-else-if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=“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===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‘B‘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“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女の子です。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v-else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ja-JP" altLang="en-US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ja-JP" altLang="en-US" sz="16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男でも女でもありません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5C40D1-2FA0-4BAC-8673-E46BAE1DF6E6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C18322-7BBF-4C47-A798-D8DFBBE6DE59}"/>
              </a:ext>
            </a:extLst>
          </p:cNvPr>
          <p:cNvGrpSpPr/>
          <p:nvPr/>
        </p:nvGrpSpPr>
        <p:grpSpPr>
          <a:xfrm>
            <a:off x="3846018" y="2195040"/>
            <a:ext cx="7355085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D986A-222B-4C79-BAAF-F9684473EA6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99888E-A3AB-45EC-8B48-F05A6B6573C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F4A106-6331-41B3-9FA3-990717A4C861}"/>
              </a:ext>
            </a:extLst>
          </p:cNvPr>
          <p:cNvGrpSpPr/>
          <p:nvPr/>
        </p:nvGrpSpPr>
        <p:grpSpPr>
          <a:xfrm>
            <a:off x="3846017" y="4905195"/>
            <a:ext cx="7376307" cy="1429686"/>
            <a:chOff x="3525003" y="4319790"/>
            <a:chExt cx="5476757" cy="398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F89A54-05B5-4666-BB0F-DF9C1510AEB6}"/>
                </a:ext>
              </a:extLst>
            </p:cNvPr>
            <p:cNvSpPr txBox="1"/>
            <p:nvPr/>
          </p:nvSpPr>
          <p:spPr>
            <a:xfrm>
              <a:off x="3525003" y="4319790"/>
              <a:ext cx="5461000" cy="398983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ja-JP" altLang="en-US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男の子です。</a:t>
              </a:r>
              <a:endParaRPr lang="en-US" altLang="ja-JP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30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B0558E-AA69-4569-B715-7861F049B2F5}"/>
                </a:ext>
              </a:extLst>
            </p:cNvPr>
            <p:cNvSpPr txBox="1"/>
            <p:nvPr/>
          </p:nvSpPr>
          <p:spPr>
            <a:xfrm>
              <a:off x="7896860" y="4324405"/>
              <a:ext cx="1104900" cy="1030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203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Chapter3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条件付きレンダリング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997028-334C-4517-9084-DF0479421A87}"/>
              </a:ext>
            </a:extLst>
          </p:cNvPr>
          <p:cNvGrpSpPr/>
          <p:nvPr/>
        </p:nvGrpSpPr>
        <p:grpSpPr>
          <a:xfrm>
            <a:off x="3867239" y="859460"/>
            <a:ext cx="7334766" cy="1081782"/>
            <a:chOff x="3561080" y="1270863"/>
            <a:chExt cx="5464297" cy="340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ACD771-3536-4FE9-91A3-038833B00EC6}"/>
                </a:ext>
              </a:extLst>
            </p:cNvPr>
            <p:cNvSpPr txBox="1"/>
            <p:nvPr/>
          </p:nvSpPr>
          <p:spPr>
            <a:xfrm>
              <a:off x="3561080" y="1272301"/>
              <a:ext cx="5461000" cy="339413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v-show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=“</a:t>
              </a:r>
              <a:r>
                <a:rPr lang="en-US" altLang="ko-KR" sz="16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isE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vening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”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こんばんは！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5C40D1-2FA0-4BAC-8673-E46BAE1DF6E6}"/>
                </a:ext>
              </a:extLst>
            </p:cNvPr>
            <p:cNvSpPr txBox="1"/>
            <p:nvPr/>
          </p:nvSpPr>
          <p:spPr>
            <a:xfrm>
              <a:off x="8329733" y="1270863"/>
              <a:ext cx="695644" cy="106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C18322-7BBF-4C47-A798-D8DFBBE6DE59}"/>
              </a:ext>
            </a:extLst>
          </p:cNvPr>
          <p:cNvGrpSpPr/>
          <p:nvPr/>
        </p:nvGrpSpPr>
        <p:grpSpPr>
          <a:xfrm>
            <a:off x="3854866" y="2228567"/>
            <a:ext cx="7355085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D986A-222B-4C79-BAAF-F9684473EA6A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isE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vening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99888E-A3AB-45EC-8B48-F05A6B6573C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FF4A106-6331-41B3-9FA3-990717A4C861}"/>
              </a:ext>
            </a:extLst>
          </p:cNvPr>
          <p:cNvGrpSpPr/>
          <p:nvPr/>
        </p:nvGrpSpPr>
        <p:grpSpPr>
          <a:xfrm>
            <a:off x="3846017" y="4905195"/>
            <a:ext cx="7376307" cy="1429686"/>
            <a:chOff x="3525003" y="4319790"/>
            <a:chExt cx="5476757" cy="3989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F89A54-05B5-4666-BB0F-DF9C1510AEB6}"/>
                </a:ext>
              </a:extLst>
            </p:cNvPr>
            <p:cNvSpPr txBox="1"/>
            <p:nvPr/>
          </p:nvSpPr>
          <p:spPr>
            <a:xfrm>
              <a:off x="3525003" y="4319790"/>
              <a:ext cx="5461000" cy="398983"/>
            </a:xfrm>
            <a:prstGeom prst="rect">
              <a:avLst/>
            </a:prstGeom>
            <a:solidFill>
              <a:srgbClr val="FBFFFB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ja-JP" altLang="en-US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こんばんは！</a:t>
              </a: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  <a:p>
              <a:pPr algn="l">
                <a:lnSpc>
                  <a:spcPct val="300000"/>
                </a:lnSpc>
              </a:pPr>
              <a:endParaRPr lang="en-US" altLang="ja-JP" sz="16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B0558E-AA69-4569-B715-7861F049B2F5}"/>
                </a:ext>
              </a:extLst>
            </p:cNvPr>
            <p:cNvSpPr txBox="1"/>
            <p:nvPr/>
          </p:nvSpPr>
          <p:spPr>
            <a:xfrm>
              <a:off x="7896860" y="4324405"/>
              <a:ext cx="1104900" cy="1030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715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D2633AF-C250-4082-9926-6E08929C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54" y="601977"/>
            <a:ext cx="7684132" cy="507587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Chapter3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条件付きレンダリング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62E130-7F88-4354-B697-28BC36C29E42}"/>
              </a:ext>
            </a:extLst>
          </p:cNvPr>
          <p:cNvGrpSpPr/>
          <p:nvPr/>
        </p:nvGrpSpPr>
        <p:grpSpPr>
          <a:xfrm>
            <a:off x="2846704" y="3647440"/>
            <a:ext cx="3889702" cy="3259136"/>
            <a:chOff x="2846704" y="3647440"/>
            <a:chExt cx="3889702" cy="32591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626CB2-FA1D-4007-860C-8BF1E508BF55}"/>
                </a:ext>
              </a:extLst>
            </p:cNvPr>
            <p:cNvGrpSpPr/>
            <p:nvPr/>
          </p:nvGrpSpPr>
          <p:grpSpPr>
            <a:xfrm>
              <a:off x="3505160" y="3647440"/>
              <a:ext cx="3231246" cy="1740841"/>
              <a:chOff x="3505160" y="3647440"/>
              <a:chExt cx="3231246" cy="1740841"/>
            </a:xfrm>
          </p:grpSpPr>
          <p:pic>
            <p:nvPicPr>
              <p:cNvPr id="23" name="그래픽 22" descr="길쭉한 말풍선">
                <a:extLst>
                  <a:ext uri="{FF2B5EF4-FFF2-40B4-BE49-F238E27FC236}">
                    <a16:creationId xmlns:a16="http://schemas.microsoft.com/office/drawing/2014/main" id="{71C4C03E-BF27-4EF9-9D60-A46587790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05160" y="3647440"/>
                <a:ext cx="3231246" cy="174084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2A7512-33F9-47FC-8D10-4AC481D60442}"/>
                  </a:ext>
                </a:extLst>
              </p:cNvPr>
              <p:cNvSpPr txBox="1"/>
              <p:nvPr/>
            </p:nvSpPr>
            <p:spPr>
              <a:xfrm>
                <a:off x="3901744" y="4032074"/>
                <a:ext cx="2834662" cy="61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V-if</a:t>
                </a:r>
                <a:r>
                  <a:rPr lang="ja-JP" altLang="en-US" sz="1200" dirty="0"/>
                  <a:t>は</a:t>
                </a:r>
                <a:r>
                  <a:rPr lang="en-US" altLang="ja-JP" sz="1200" dirty="0"/>
                  <a:t>Dom</a:t>
                </a:r>
                <a:r>
                  <a:rPr lang="ja-JP" altLang="en-US" sz="1200" dirty="0"/>
                  <a:t>にはレンダリングする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V-show</a:t>
                </a:r>
                <a:r>
                  <a:rPr lang="ja-JP" altLang="en-US" sz="1200" dirty="0"/>
                  <a:t>は</a:t>
                </a:r>
                <a:r>
                  <a:rPr lang="en-US" altLang="ja-JP" sz="1200" dirty="0"/>
                  <a:t>Dom</a:t>
                </a:r>
                <a:r>
                  <a:rPr lang="ja-JP" altLang="en-US" sz="1200" dirty="0"/>
                  <a:t>にレンダリングしない</a:t>
                </a:r>
                <a:endParaRPr lang="ko-KR" altLang="en-US" sz="12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0AB369-9883-493D-ADAA-21EABFCDC283}"/>
                </a:ext>
              </a:extLst>
            </p:cNvPr>
            <p:cNvGrpSpPr/>
            <p:nvPr/>
          </p:nvGrpSpPr>
          <p:grpSpPr>
            <a:xfrm>
              <a:off x="2846704" y="4985588"/>
              <a:ext cx="1276350" cy="1920988"/>
              <a:chOff x="2846704" y="4985588"/>
              <a:chExt cx="1276350" cy="192098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17EF0D-2F24-4B09-97CC-E65C69E91819}"/>
                  </a:ext>
                </a:extLst>
              </p:cNvPr>
              <p:cNvGrpSpPr/>
              <p:nvPr/>
            </p:nvGrpSpPr>
            <p:grpSpPr>
              <a:xfrm>
                <a:off x="2846704" y="4985588"/>
                <a:ext cx="1276350" cy="1920988"/>
                <a:chOff x="2846704" y="4985588"/>
                <a:chExt cx="1276350" cy="1920988"/>
              </a:xfrm>
            </p:grpSpPr>
            <p:pic>
              <p:nvPicPr>
                <p:cNvPr id="26" name="그래픽 25" descr="휴대폰을 들고 있는 소년">
                  <a:extLst>
                    <a:ext uri="{FF2B5EF4-FFF2-40B4-BE49-F238E27FC236}">
                      <a16:creationId xmlns:a16="http://schemas.microsoft.com/office/drawing/2014/main" id="{B5D27FFB-50B2-432D-9E3C-1A04712DF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6704" y="5677851"/>
                  <a:ext cx="1276350" cy="1228725"/>
                </a:xfrm>
                <a:prstGeom prst="rect">
                  <a:avLst/>
                </a:prstGeom>
              </p:spPr>
            </p:pic>
            <p:pic>
              <p:nvPicPr>
                <p:cNvPr id="28" name="그래픽 27" descr="긴 머리를 가진 여자">
                  <a:extLst>
                    <a:ext uri="{FF2B5EF4-FFF2-40B4-BE49-F238E27FC236}">
                      <a16:creationId xmlns:a16="http://schemas.microsoft.com/office/drawing/2014/main" id="{7F187599-1BA4-4DF2-9818-233780227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1010" y="4985588"/>
                  <a:ext cx="942975" cy="1047750"/>
                </a:xfrm>
                <a:prstGeom prst="rect">
                  <a:avLst/>
                </a:prstGeom>
              </p:spPr>
            </p:pic>
          </p:grpSp>
          <p:pic>
            <p:nvPicPr>
              <p:cNvPr id="4" name="그래픽 3" descr="놀란 얼굴">
                <a:extLst>
                  <a:ext uri="{FF2B5EF4-FFF2-40B4-BE49-F238E27FC236}">
                    <a16:creationId xmlns:a16="http://schemas.microsoft.com/office/drawing/2014/main" id="{31339DD6-7D0B-4888-886B-98AE0C2FE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64559" y="5285421"/>
                <a:ext cx="304800" cy="361950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E38EA-4A6B-43EF-A48C-5446D84661EC}"/>
              </a:ext>
            </a:extLst>
          </p:cNvPr>
          <p:cNvSpPr/>
          <p:nvPr/>
        </p:nvSpPr>
        <p:spPr>
          <a:xfrm>
            <a:off x="4490720" y="2590800"/>
            <a:ext cx="2834662" cy="127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AE1C1E-E937-4D3C-9025-C3CAB6E433A1}"/>
              </a:ext>
            </a:extLst>
          </p:cNvPr>
          <p:cNvSpPr/>
          <p:nvPr/>
        </p:nvSpPr>
        <p:spPr>
          <a:xfrm>
            <a:off x="4490720" y="2774632"/>
            <a:ext cx="2834662" cy="127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B0CEE0-02DC-45E1-85B7-F4BAFBCF6D09}"/>
              </a:ext>
            </a:extLst>
          </p:cNvPr>
          <p:cNvSpPr txBox="1"/>
          <p:nvPr/>
        </p:nvSpPr>
        <p:spPr>
          <a:xfrm>
            <a:off x="7272665" y="2464631"/>
            <a:ext cx="2834662" cy="31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dirty="0"/>
              <a:t>→</a:t>
            </a:r>
            <a:r>
              <a:rPr lang="en-US" altLang="ja-JP" sz="1100" dirty="0"/>
              <a:t>v</a:t>
            </a:r>
            <a:r>
              <a:rPr lang="en-US" altLang="ko-KR" sz="1100" dirty="0"/>
              <a:t>-if</a:t>
            </a:r>
            <a:r>
              <a:rPr lang="ja-JP" altLang="en-US" sz="1100" dirty="0"/>
              <a:t>で作成したコード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418DF2-0F7F-46EC-8DE9-A53F97556A6D}"/>
              </a:ext>
            </a:extLst>
          </p:cNvPr>
          <p:cNvSpPr txBox="1"/>
          <p:nvPr/>
        </p:nvSpPr>
        <p:spPr>
          <a:xfrm>
            <a:off x="7262505" y="2647511"/>
            <a:ext cx="2834662" cy="31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dirty="0"/>
              <a:t>→</a:t>
            </a:r>
            <a:r>
              <a:rPr lang="en-US" altLang="ja-JP" sz="1100" dirty="0"/>
              <a:t>v</a:t>
            </a:r>
            <a:r>
              <a:rPr lang="en-US" altLang="ko-KR" sz="1100" dirty="0"/>
              <a:t>-show</a:t>
            </a:r>
            <a:r>
              <a:rPr lang="ja-JP" altLang="en-US" sz="1100" dirty="0"/>
              <a:t>で作成したコード</a:t>
            </a:r>
            <a:endParaRPr lang="ko-KR" altLang="en-US" sz="11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BAFBA3-6EC9-4C83-881E-74821F8D5F27}"/>
              </a:ext>
            </a:extLst>
          </p:cNvPr>
          <p:cNvGrpSpPr/>
          <p:nvPr/>
        </p:nvGrpSpPr>
        <p:grpSpPr>
          <a:xfrm>
            <a:off x="7926697" y="2924810"/>
            <a:ext cx="4265303" cy="4026236"/>
            <a:chOff x="7926697" y="2924810"/>
            <a:chExt cx="4265303" cy="40262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9556063-9722-44B8-85B3-DBD7A9CA48AA}"/>
                </a:ext>
              </a:extLst>
            </p:cNvPr>
            <p:cNvGrpSpPr/>
            <p:nvPr/>
          </p:nvGrpSpPr>
          <p:grpSpPr>
            <a:xfrm flipH="1">
              <a:off x="10639425" y="5147666"/>
              <a:ext cx="1552575" cy="1803380"/>
              <a:chOff x="3162657" y="1862500"/>
              <a:chExt cx="1552575" cy="1803380"/>
            </a:xfrm>
          </p:grpSpPr>
          <p:pic>
            <p:nvPicPr>
              <p:cNvPr id="49" name="그래픽 48" descr="앞을 가리키는 여자">
                <a:extLst>
                  <a:ext uri="{FF2B5EF4-FFF2-40B4-BE49-F238E27FC236}">
                    <a16:creationId xmlns:a16="http://schemas.microsoft.com/office/drawing/2014/main" id="{A9BD9561-5E3E-4AED-B908-ACFA830B8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62657" y="2399055"/>
                <a:ext cx="1552575" cy="1266825"/>
              </a:xfrm>
              <a:prstGeom prst="rect">
                <a:avLst/>
              </a:prstGeom>
            </p:spPr>
          </p:pic>
          <p:pic>
            <p:nvPicPr>
              <p:cNvPr id="50" name="그래픽 49" descr="머리를 묶은 여자">
                <a:extLst>
                  <a:ext uri="{FF2B5EF4-FFF2-40B4-BE49-F238E27FC236}">
                    <a16:creationId xmlns:a16="http://schemas.microsoft.com/office/drawing/2014/main" id="{41E31AFF-9A45-4C16-B0CE-9BC90C142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92590" y="1862500"/>
                <a:ext cx="762000" cy="752475"/>
              </a:xfrm>
              <a:prstGeom prst="rect">
                <a:avLst/>
              </a:prstGeom>
            </p:spPr>
          </p:pic>
          <p:pic>
            <p:nvPicPr>
              <p:cNvPr id="51" name="그래픽 50" descr="웃는 여자">
                <a:extLst>
                  <a:ext uri="{FF2B5EF4-FFF2-40B4-BE49-F238E27FC236}">
                    <a16:creationId xmlns:a16="http://schemas.microsoft.com/office/drawing/2014/main" id="{DDC99ABF-4742-4A37-A6E8-FE87C3B3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91265" y="2160283"/>
                <a:ext cx="304800" cy="333375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DE4F6EC-8FF6-43CB-8DE2-3F8E627DC82E}"/>
                </a:ext>
              </a:extLst>
            </p:cNvPr>
            <p:cNvGrpSpPr/>
            <p:nvPr/>
          </p:nvGrpSpPr>
          <p:grpSpPr>
            <a:xfrm>
              <a:off x="7926697" y="2924810"/>
              <a:ext cx="3919326" cy="2718010"/>
              <a:chOff x="7926697" y="2924810"/>
              <a:chExt cx="3919326" cy="2718010"/>
            </a:xfrm>
          </p:grpSpPr>
          <p:pic>
            <p:nvPicPr>
              <p:cNvPr id="47" name="그래픽 46" descr="길쭉한 말풍선">
                <a:extLst>
                  <a:ext uri="{FF2B5EF4-FFF2-40B4-BE49-F238E27FC236}">
                    <a16:creationId xmlns:a16="http://schemas.microsoft.com/office/drawing/2014/main" id="{24868CA0-B7C1-45A1-9EF8-0E6F80F34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926697" y="2924810"/>
                <a:ext cx="3919326" cy="271801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A51E93-559A-4A60-80EA-2D96AE80A57A}"/>
                  </a:ext>
                </a:extLst>
              </p:cNvPr>
              <p:cNvSpPr txBox="1"/>
              <p:nvPr/>
            </p:nvSpPr>
            <p:spPr>
              <a:xfrm>
                <a:off x="8517606" y="3243789"/>
                <a:ext cx="3159121" cy="144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V-if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は </a:t>
                </a:r>
                <a:r>
                  <a:rPr lang="ja-JP" altLang="en-US" sz="1200" b="1" i="0" dirty="0">
                    <a:solidFill>
                      <a:srgbClr val="273849"/>
                    </a:solidFill>
                    <a:effectLst/>
                    <a:latin typeface="Source Sans Pro" panose="020B0503030403020204" pitchFamily="34" charset="0"/>
                  </a:rPr>
                  <a:t>遅延描画 </a:t>
                </a:r>
                <a:r>
                  <a:rPr lang="en-US" altLang="ja-JP" sz="1200" b="1" i="0" dirty="0">
                    <a:solidFill>
                      <a:srgbClr val="273849"/>
                    </a:solidFill>
                    <a:effectLst/>
                    <a:latin typeface="Source Sans Pro" panose="020B0503030403020204" pitchFamily="34" charset="0"/>
                  </a:rPr>
                  <a:t>(lazy)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 です。 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初期表示において </a:t>
                </a: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false 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の場合、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何もしません。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条件付きブロックは、条件が最初に </a:t>
                </a:r>
                <a:endParaRPr lang="en-US" altLang="ja-JP" sz="1200" b="0" i="0" dirty="0">
                  <a:solidFill>
                    <a:srgbClr val="304455"/>
                  </a:solidFill>
                  <a:effectLst/>
                  <a:latin typeface="Source Sans Pro" panose="020B0503030403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ja-JP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true </a:t>
                </a:r>
                <a:r>
                  <a:rPr lang="ja-JP" altLang="en-US" sz="1200" b="0" i="0" dirty="0">
                    <a:solidFill>
                      <a:srgbClr val="304455"/>
                    </a:solidFill>
                    <a:effectLst/>
                    <a:latin typeface="Source Sans Pro" panose="020B0503030403020204" pitchFamily="34" charset="0"/>
                  </a:rPr>
                  <a:t>になるまで描画されません。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3771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2"/>
            <a:ext cx="3133461" cy="269152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</a:rPr>
              <a:t>Chapter2. </a:t>
            </a:r>
            <a:r>
              <a:rPr lang="ja-JP" altLang="en-US" sz="1100" dirty="0">
                <a:solidFill>
                  <a:srgbClr val="FBFFFB"/>
                </a:solidFill>
              </a:rPr>
              <a:t>リストレンダリング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sample_prj_chapter3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E7489-FD3B-4C87-BE9D-F65C70554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40" y="631479"/>
            <a:ext cx="89408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450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2. Vue</a:t>
            </a:r>
            <a:r>
              <a:rPr lang="ja-JP" altLang="en-US" dirty="0"/>
              <a:t>基本構文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chapter4</a:t>
            </a:r>
            <a:br>
              <a:rPr lang="en-US" altLang="ko-KR" dirty="0"/>
            </a:br>
            <a:r>
              <a:rPr lang="en-US" altLang="ja-JP" dirty="0"/>
              <a:t>【</a:t>
            </a:r>
            <a:r>
              <a:rPr lang="ja-JP" altLang="en-US" dirty="0"/>
              <a:t>イベントハンドリング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2C9F80-1837-4273-BF60-D70778DB0161}"/>
              </a:ext>
            </a:extLst>
          </p:cNvPr>
          <p:cNvGrpSpPr/>
          <p:nvPr/>
        </p:nvGrpSpPr>
        <p:grpSpPr>
          <a:xfrm>
            <a:off x="265889" y="2640269"/>
            <a:ext cx="2150751" cy="3802777"/>
            <a:chOff x="265889" y="2640269"/>
            <a:chExt cx="2150751" cy="3802777"/>
          </a:xfrm>
        </p:grpSpPr>
        <p:pic>
          <p:nvPicPr>
            <p:cNvPr id="10" name="그래픽 9" descr="간판을 들고 있는 여자">
              <a:extLst>
                <a:ext uri="{FF2B5EF4-FFF2-40B4-BE49-F238E27FC236}">
                  <a16:creationId xmlns:a16="http://schemas.microsoft.com/office/drawing/2014/main" id="{135BCAD3-040C-4F05-97E0-752E85E95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889" y="2640269"/>
              <a:ext cx="2150751" cy="3802777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6B102C62-7701-485C-B8AE-4BDDE0787575}"/>
                </a:ext>
              </a:extLst>
            </p:cNvPr>
            <p:cNvSpPr txBox="1">
              <a:spLocks/>
            </p:cNvSpPr>
            <p:nvPr/>
          </p:nvSpPr>
          <p:spPr>
            <a:xfrm>
              <a:off x="523225" y="3771832"/>
              <a:ext cx="1604733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/>
                <a:t>*</a:t>
              </a:r>
              <a:r>
                <a:rPr lang="ja-JP" altLang="en-US" sz="1200" dirty="0"/>
                <a:t>キーワード</a:t>
              </a:r>
              <a:endParaRPr lang="en-US" altLang="ja-JP" sz="1200" dirty="0"/>
            </a:p>
            <a:p>
              <a:pPr>
                <a:lnSpc>
                  <a:spcPct val="150000"/>
                </a:lnSpc>
              </a:pPr>
              <a:r>
                <a:rPr lang="ja-JP" altLang="en-US" sz="1200" dirty="0"/>
                <a:t>イベント</a:t>
              </a:r>
              <a:r>
                <a:rPr lang="en-US" altLang="ja-JP" sz="1200" dirty="0"/>
                <a:t>(Event)</a:t>
              </a:r>
            </a:p>
            <a:p>
              <a:pPr>
                <a:lnSpc>
                  <a:spcPct val="150000"/>
                </a:lnSpc>
              </a:pPr>
              <a:r>
                <a:rPr lang="ja-JP" altLang="en-US" sz="1200" dirty="0"/>
                <a:t>ファクション</a:t>
              </a:r>
              <a:r>
                <a:rPr lang="en-US" altLang="ja-JP" sz="1200" dirty="0"/>
                <a:t>(Function)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4566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Chapter4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イベントハンドリング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992683" y="856732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"example-1"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+= </a:t>
              </a:r>
              <a:r>
                <a:rPr lang="en-US" altLang="ko-KR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Add 1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The button above has been clicked {{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counter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}} times.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992683" y="2274838"/>
            <a:ext cx="7528757" cy="2308324"/>
            <a:chOff x="3114039" y="2091037"/>
            <a:chExt cx="5461000" cy="2308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2308324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counter: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C8F93F-CFAE-4B34-AA73-4ABB2D920D24}"/>
              </a:ext>
            </a:extLst>
          </p:cNvPr>
          <p:cNvGrpSpPr/>
          <p:nvPr/>
        </p:nvGrpSpPr>
        <p:grpSpPr>
          <a:xfrm>
            <a:off x="3992682" y="5131299"/>
            <a:ext cx="7357588" cy="1077218"/>
            <a:chOff x="3992682" y="5131299"/>
            <a:chExt cx="7357588" cy="10772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034980-A43A-48E9-B358-C534FA67B11B}"/>
                </a:ext>
              </a:extLst>
            </p:cNvPr>
            <p:cNvGrpSpPr/>
            <p:nvPr/>
          </p:nvGrpSpPr>
          <p:grpSpPr>
            <a:xfrm>
              <a:off x="3992682" y="5131299"/>
              <a:ext cx="7355085" cy="1077218"/>
              <a:chOff x="3992682" y="5131299"/>
              <a:chExt cx="7355085" cy="10772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650675-80F3-405C-9073-253E065433E5}"/>
                  </a:ext>
                </a:extLst>
              </p:cNvPr>
              <p:cNvSpPr txBox="1"/>
              <p:nvPr/>
            </p:nvSpPr>
            <p:spPr>
              <a:xfrm>
                <a:off x="3992682" y="5131299"/>
                <a:ext cx="7355085" cy="1077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5495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 algn="l"/>
                <a:endParaRPr lang="en-US" altLang="ko-KR" sz="16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AF1592A-C86F-4182-BFC0-DE0AA8EEE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23162" y="5161779"/>
                <a:ext cx="3982942" cy="976948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4DFC12-BDF4-4BE9-9D48-CB947561300D}"/>
                </a:ext>
              </a:extLst>
            </p:cNvPr>
            <p:cNvSpPr txBox="1"/>
            <p:nvPr/>
          </p:nvSpPr>
          <p:spPr>
            <a:xfrm>
              <a:off x="9862148" y="5131299"/>
              <a:ext cx="1488122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ja-JP" altLang="en-US" b="1" dirty="0">
                  <a:solidFill>
                    <a:srgbClr val="41B883"/>
                  </a:solidFill>
                </a:rPr>
                <a:t>結果</a:t>
              </a:r>
              <a:endParaRPr lang="ko-KR" altLang="en-US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52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</a:t>
            </a:r>
            <a:endParaRPr lang="en-US" sz="1050" dirty="0"/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0E4BE2-ACC9-4DFE-BCED-C5D3453BFAD7}"/>
              </a:ext>
            </a:extLst>
          </p:cNvPr>
          <p:cNvGrpSpPr/>
          <p:nvPr/>
        </p:nvGrpSpPr>
        <p:grpSpPr>
          <a:xfrm>
            <a:off x="3952349" y="535860"/>
            <a:ext cx="7403564" cy="5786280"/>
            <a:chOff x="3152775" y="924673"/>
            <a:chExt cx="5886450" cy="46005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33205B-FABD-4B8F-BD46-5ECD0BA5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924673"/>
              <a:ext cx="5886450" cy="46005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1D8404-CA39-41DF-A091-BA4907BDC938}"/>
                </a:ext>
              </a:extLst>
            </p:cNvPr>
            <p:cNvSpPr/>
            <p:nvPr/>
          </p:nvSpPr>
          <p:spPr>
            <a:xfrm>
              <a:off x="6827520" y="5029200"/>
              <a:ext cx="104648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97454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Chapter4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イベントハンドリング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819010" y="299379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"example-2"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`greet`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は、あらかじめ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したメソッドの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名前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greet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Greet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819010" y="1514625"/>
            <a:ext cx="7528757" cy="5016758"/>
            <a:chOff x="2988065" y="1330824"/>
            <a:chExt cx="5461000" cy="5016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2988065" y="1330824"/>
              <a:ext cx="5461000" cy="501675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"Vue.js"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`methods`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オブジェクトの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下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にメソッドを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する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methods: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greet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メソッド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内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の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this`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は、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Vue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インスタンスを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参照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します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"Hello 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"!"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`event`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は、ネイティブ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DOM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イベントです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event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target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tagName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}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320674" y="1341396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165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Chapter4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イベントハンドリング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992683" y="856732"/>
            <a:ext cx="7528757" cy="1136278"/>
            <a:chOff x="3561081" y="1213241"/>
            <a:chExt cx="5608818" cy="1136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107721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"example-3"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say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'hi'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Say hi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ko-KR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say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'what'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)"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Say what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ko-KR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FE54D4-41B9-4D23-9794-0D4599584424}"/>
              </a:ext>
            </a:extLst>
          </p:cNvPr>
          <p:cNvGrpSpPr/>
          <p:nvPr/>
        </p:nvGrpSpPr>
        <p:grpSpPr>
          <a:xfrm>
            <a:off x="3992683" y="2274838"/>
            <a:ext cx="7528757" cy="3293209"/>
            <a:chOff x="3114039" y="2091037"/>
            <a:chExt cx="5461000" cy="3293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C7233-E531-42BA-9A62-EBE4B8A4E756}"/>
                </a:ext>
              </a:extLst>
            </p:cNvPr>
            <p:cNvSpPr txBox="1"/>
            <p:nvPr/>
          </p:nvSpPr>
          <p:spPr>
            <a:xfrm>
              <a:off x="3114039" y="2091037"/>
              <a:ext cx="5461000" cy="3293209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"App"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components: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{};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`methods`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オブジェクトの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下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にメソッドを</a:t>
              </a:r>
              <a:r>
                <a:rPr lang="ko-KR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定義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する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methods: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say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alert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message</a:t>
              </a:r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US" altLang="ko-KR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6D529-DE1A-42FE-AE80-98E938B7F5F9}"/>
                </a:ext>
              </a:extLst>
            </p:cNvPr>
            <p:cNvSpPr txBox="1"/>
            <p:nvPr/>
          </p:nvSpPr>
          <p:spPr>
            <a:xfrm>
              <a:off x="7451768" y="2111947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JS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764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Chapter4</a:t>
            </a:r>
          </a:p>
          <a:p>
            <a:r>
              <a:rPr lang="en-US" altLang="ja-JP" dirty="0"/>
              <a:t>【</a:t>
            </a:r>
            <a:r>
              <a:rPr lang="ja-JP" altLang="en-US" dirty="0"/>
              <a:t>イベントハンドリング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40FC0-7179-4829-AC7C-9C96D700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5738" y="6586538"/>
            <a:ext cx="576262" cy="204787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B95FC-D5C7-4AFE-B8B1-263DA87D43E4}"/>
              </a:ext>
            </a:extLst>
          </p:cNvPr>
          <p:cNvGrpSpPr/>
          <p:nvPr/>
        </p:nvGrpSpPr>
        <p:grpSpPr>
          <a:xfrm>
            <a:off x="3687883" y="501132"/>
            <a:ext cx="7528757" cy="5075818"/>
            <a:chOff x="3561081" y="1213241"/>
            <a:chExt cx="5608818" cy="50758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B4E5C-7EB2-49F9-87B3-A93A1C21F132}"/>
                </a:ext>
              </a:extLst>
            </p:cNvPr>
            <p:cNvSpPr txBox="1"/>
            <p:nvPr/>
          </p:nvSpPr>
          <p:spPr>
            <a:xfrm>
              <a:off x="3561081" y="1272301"/>
              <a:ext cx="5608818" cy="5016758"/>
            </a:xfrm>
            <a:prstGeom prst="rect">
              <a:avLst/>
            </a:prstGeom>
            <a:solidFill>
              <a:srgbClr val="35495E"/>
            </a:solidFill>
            <a:ln>
              <a:solidFill>
                <a:srgbClr val="35495E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クリックイベントの伝搬が止まります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stop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doThis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submit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イベントによってページがリロードされません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submit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prevent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onSubmit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修飾子は繋げることができます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.stop.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prevent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doThat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値を指定せず、修飾子だけ利用することもできます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v-on:submit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prevent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form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イベントリスナーを追加するときにキャプチャモードで使います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言い換えれば、内部要素を対象とするイベントは、その要素によって処理される前にここで処理されます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capture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doThis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en-US" altLang="ja-JP" sz="16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event.target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が要素自身のときだけ、ハンドラが呼び出されます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&lt;!-- </a:t>
              </a:r>
              <a:r>
                <a:rPr lang="ja-JP" alt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言い換えると子要素のときは呼び出されません </a:t>
              </a:r>
              <a:r>
                <a:rPr lang="en-US" altLang="ja-JP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--&gt;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ja-JP" alt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v-on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lang="en-US" altLang="ja-JP" sz="16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ja-JP" sz="16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doThat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ja-JP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ja-JP" sz="16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div</a:t>
              </a:r>
              <a:r>
                <a:rPr lang="en-US" altLang="ja-JP" sz="1600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44E1D-2881-4DAF-BA86-01D4666BDA0F}"/>
                </a:ext>
              </a:extLst>
            </p:cNvPr>
            <p:cNvSpPr txBox="1"/>
            <p:nvPr/>
          </p:nvSpPr>
          <p:spPr>
            <a:xfrm>
              <a:off x="7935615" y="1213241"/>
              <a:ext cx="110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41B883"/>
                  </a:solidFill>
                </a:rPr>
                <a:t>HTML</a:t>
              </a:r>
              <a:endParaRPr lang="ko-KR" altLang="en-US" sz="1600" b="1" dirty="0">
                <a:solidFill>
                  <a:srgbClr val="41B883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F83E94-1B98-491F-B21C-F49A9FC57D8B}"/>
              </a:ext>
            </a:extLst>
          </p:cNvPr>
          <p:cNvSpPr txBox="1"/>
          <p:nvPr/>
        </p:nvSpPr>
        <p:spPr>
          <a:xfrm>
            <a:off x="3494941" y="5636010"/>
            <a:ext cx="7914639" cy="1159613"/>
          </a:xfrm>
          <a:prstGeom prst="rect">
            <a:avLst/>
          </a:prstGeom>
          <a:noFill/>
          <a:ln>
            <a:solidFill>
              <a:srgbClr val="41B883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修飾子を使用するとき、関連するコードが同じ順序で生成されるため注意！</a:t>
            </a:r>
            <a:endParaRPr lang="en-US" altLang="ja-JP" sz="1600" b="0" i="0" dirty="0">
              <a:solidFill>
                <a:srgbClr val="FF0000"/>
              </a:solidFill>
              <a:effectLst/>
              <a:latin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600" b="0" i="0" dirty="0">
                <a:solidFill>
                  <a:srgbClr val="41B883"/>
                </a:solidFill>
                <a:effectLst/>
                <a:latin typeface="Source Sans Pro" panose="020B0503030403020204" pitchFamily="34" charset="0"/>
              </a:rPr>
              <a:t>v:on:click.prevent.self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を使用すると</a:t>
            </a:r>
            <a:r>
              <a:rPr lang="ja-JP" altLang="en-US" sz="1600" b="1" i="0" dirty="0">
                <a:solidFill>
                  <a:srgbClr val="273849"/>
                </a:solidFill>
                <a:effectLst/>
                <a:latin typeface="Source Sans Pro" panose="020B0503030403020204" pitchFamily="34" charset="0"/>
              </a:rPr>
              <a:t>全てのクリックイベント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を防ぐことはできますが、</a:t>
            </a:r>
            <a:endParaRPr lang="en-US" altLang="ja-JP" sz="1600" b="0" i="0" dirty="0">
              <a:solidFill>
                <a:srgbClr val="304455"/>
              </a:solidFill>
              <a:effectLst/>
              <a:latin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600" b="0" i="0" dirty="0">
                <a:solidFill>
                  <a:srgbClr val="41B883"/>
                </a:solidFill>
                <a:effectLst/>
                <a:latin typeface="Source Sans Pro" panose="020B0503030403020204" pitchFamily="34" charset="0"/>
              </a:rPr>
              <a:t>v:on:click.self.prevent</a:t>
            </a:r>
            <a:r>
              <a:rPr lang="ja-JP" altLang="en-US" sz="1600" b="0" i="0" dirty="0">
                <a:solidFill>
                  <a:srgbClr val="304455"/>
                </a:solidFill>
                <a:effectLst/>
                <a:latin typeface="Source Sans Pro" panose="020B0503030403020204" pitchFamily="34" charset="0"/>
              </a:rPr>
              <a:t>は要素自身におけるクリックイベントを防ぐだけです。</a:t>
            </a:r>
            <a:endParaRPr lang="ko-KR" altLang="en-US" sz="1600" dirty="0">
              <a:solidFill>
                <a:srgbClr val="35495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65144-7B4D-4051-8489-F3B98BC89518}"/>
              </a:ext>
            </a:extLst>
          </p:cNvPr>
          <p:cNvSpPr txBox="1"/>
          <p:nvPr/>
        </p:nvSpPr>
        <p:spPr>
          <a:xfrm rot="19939996">
            <a:off x="3245492" y="5562087"/>
            <a:ext cx="702101" cy="369332"/>
          </a:xfrm>
          <a:prstGeom prst="rect">
            <a:avLst/>
          </a:prstGeom>
          <a:solidFill>
            <a:schemeClr val="bg1"/>
          </a:solidFill>
          <a:ln>
            <a:solidFill>
              <a:srgbClr val="41B8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Tip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8278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55" y="2119746"/>
            <a:ext cx="7465291" cy="2618509"/>
          </a:xfrm>
        </p:spPr>
        <p:txBody>
          <a:bodyPr/>
          <a:lstStyle/>
          <a:p>
            <a:r>
              <a:rPr lang="en-US" altLang="ko-KR" dirty="0"/>
              <a:t>2. Vue</a:t>
            </a:r>
            <a:r>
              <a:rPr lang="ja-JP" altLang="en-US" dirty="0"/>
              <a:t>基本構文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chapter5</a:t>
            </a:r>
            <a:br>
              <a:rPr lang="en-US" altLang="ko-KR" dirty="0"/>
            </a:br>
            <a:r>
              <a:rPr lang="en-US" altLang="ja-JP" dirty="0"/>
              <a:t>【</a:t>
            </a:r>
            <a:r>
              <a:rPr lang="ja-JP" altLang="en-US" dirty="0"/>
              <a:t>フォーム入力バインディング</a:t>
            </a:r>
            <a:r>
              <a:rPr lang="en-US" altLang="ja-JP" dirty="0"/>
              <a:t>】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17DBA7-9509-48EE-A5CA-2B167555AD49}"/>
              </a:ext>
            </a:extLst>
          </p:cNvPr>
          <p:cNvGrpSpPr/>
          <p:nvPr/>
        </p:nvGrpSpPr>
        <p:grpSpPr>
          <a:xfrm>
            <a:off x="358775" y="2627569"/>
            <a:ext cx="1863725" cy="3892381"/>
            <a:chOff x="358775" y="2627569"/>
            <a:chExt cx="1863725" cy="3892381"/>
          </a:xfrm>
        </p:grpSpPr>
        <p:pic>
          <p:nvPicPr>
            <p:cNvPr id="20" name="그래픽 19" descr="간판을 들고 있는 남자">
              <a:extLst>
                <a:ext uri="{FF2B5EF4-FFF2-40B4-BE49-F238E27FC236}">
                  <a16:creationId xmlns:a16="http://schemas.microsoft.com/office/drawing/2014/main" id="{32C95372-D935-435B-9505-394B9E95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775" y="2627569"/>
              <a:ext cx="1863725" cy="3892381"/>
            </a:xfrm>
            <a:prstGeom prst="rect">
              <a:avLst/>
            </a:prstGeom>
          </p:spPr>
        </p:pic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2C669B-0EB3-4CA5-99B4-B46B059F2203}"/>
                </a:ext>
              </a:extLst>
            </p:cNvPr>
            <p:cNvSpPr txBox="1">
              <a:spLocks/>
            </p:cNvSpPr>
            <p:nvPr/>
          </p:nvSpPr>
          <p:spPr>
            <a:xfrm>
              <a:off x="617767" y="3835332"/>
              <a:ext cx="1345739" cy="533467"/>
            </a:xfrm>
            <a:prstGeom prst="rect">
              <a:avLst/>
            </a:prstGeom>
            <a:ln w="3175">
              <a:solidFill>
                <a:schemeClr val="bg1">
                  <a:lumMod val="85000"/>
                  <a:alpha val="5000"/>
                </a:schemeClr>
              </a:solidFill>
            </a:ln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4000" b="1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C477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ja-JP" sz="1200" dirty="0"/>
                <a:t>*</a:t>
              </a:r>
              <a:r>
                <a:rPr lang="ja-JP" altLang="en-US" sz="1200" dirty="0"/>
                <a:t>キーワード</a:t>
              </a:r>
              <a:endParaRPr lang="en-US" altLang="ja-JP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v-model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646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D52981-D967-4FE9-8927-F9504C95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2.Vue</a:t>
            </a:r>
            <a:r>
              <a:rPr lang="ja-JP" altLang="en-US" sz="2800" dirty="0"/>
              <a:t>基本構文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B3F2FA-88A0-4843-B211-A8FFA2A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8A486AC-A860-431E-90C5-48B297A1257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38892" y="1611908"/>
            <a:ext cx="2377308" cy="700642"/>
          </a:xfrm>
        </p:spPr>
        <p:txBody>
          <a:bodyPr/>
          <a:lstStyle/>
          <a:p>
            <a:r>
              <a:rPr lang="en-US" altLang="ja-JP" dirty="0"/>
              <a:t>Chapter5</a:t>
            </a:r>
          </a:p>
          <a:p>
            <a:r>
              <a:rPr lang="en-US" altLang="ja-JP" spc="-150" dirty="0"/>
              <a:t>【</a:t>
            </a:r>
            <a:r>
              <a:rPr lang="ja-JP" altLang="en-US" spc="-150" dirty="0"/>
              <a:t>フォーム入力バインディング</a:t>
            </a:r>
            <a:r>
              <a:rPr lang="en-US" altLang="ja-JP" spc="-150" dirty="0"/>
              <a:t>】</a:t>
            </a:r>
            <a:endParaRPr lang="ko-KR" altLang="en-US" spc="-1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E8F3F2-A50A-4064-A7BB-D57119AADB89}"/>
              </a:ext>
            </a:extLst>
          </p:cNvPr>
          <p:cNvGrpSpPr/>
          <p:nvPr/>
        </p:nvGrpSpPr>
        <p:grpSpPr>
          <a:xfrm>
            <a:off x="5072070" y="327517"/>
            <a:ext cx="6965474" cy="6202966"/>
            <a:chOff x="4938395" y="327517"/>
            <a:chExt cx="6965474" cy="62029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2CDF2C-F104-4039-B2A8-EE6D59BC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8395" y="327517"/>
              <a:ext cx="4509653" cy="62029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말풍선: 사각형 9">
              <a:extLst>
                <a:ext uri="{FF2B5EF4-FFF2-40B4-BE49-F238E27FC236}">
                  <a16:creationId xmlns:a16="http://schemas.microsoft.com/office/drawing/2014/main" id="{B03F814F-5884-4779-AD9A-F03B8A28CBD4}"/>
                </a:ext>
              </a:extLst>
            </p:cNvPr>
            <p:cNvSpPr/>
            <p:nvPr/>
          </p:nvSpPr>
          <p:spPr>
            <a:xfrm>
              <a:off x="8147390" y="789136"/>
              <a:ext cx="2956619" cy="398522"/>
            </a:xfrm>
            <a:prstGeom prst="wedgeRectCallout">
              <a:avLst>
                <a:gd name="adj1" fmla="val -63814"/>
                <a:gd name="adj2" fmla="val 168620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V-model:nameKanji</a:t>
              </a:r>
              <a:endParaRPr lang="ko-KR" altLang="en-US" b="1" dirty="0"/>
            </a:p>
          </p:txBody>
        </p:sp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F29689EA-7662-4D29-8D5B-78B3C8C76D70}"/>
                </a:ext>
              </a:extLst>
            </p:cNvPr>
            <p:cNvSpPr/>
            <p:nvPr/>
          </p:nvSpPr>
          <p:spPr>
            <a:xfrm>
              <a:off x="8659119" y="1550843"/>
              <a:ext cx="2956619" cy="398522"/>
            </a:xfrm>
            <a:prstGeom prst="wedgeRectCallout">
              <a:avLst>
                <a:gd name="adj1" fmla="val -69656"/>
                <a:gd name="adj2" fmla="val 132928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V-model:nameKana</a:t>
              </a:r>
              <a:endParaRPr lang="ko-KR" altLang="en-US" b="1" dirty="0"/>
            </a:p>
          </p:txBody>
        </p:sp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9347B927-5C0B-492F-A4C2-D14D23F2BFFF}"/>
                </a:ext>
              </a:extLst>
            </p:cNvPr>
            <p:cNvSpPr/>
            <p:nvPr/>
          </p:nvSpPr>
          <p:spPr>
            <a:xfrm>
              <a:off x="8947250" y="2312550"/>
              <a:ext cx="2956619" cy="398522"/>
            </a:xfrm>
            <a:prstGeom prst="wedgeRectCallout">
              <a:avLst>
                <a:gd name="adj1" fmla="val -72405"/>
                <a:gd name="adj2" fmla="val 79390"/>
              </a:avLst>
            </a:prstGeom>
            <a:solidFill>
              <a:srgbClr val="41B883"/>
            </a:solidFill>
            <a:ln>
              <a:solidFill>
                <a:srgbClr val="41B88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V-model:address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3883E46-5286-46A9-B839-1C051C1BC28B}"/>
              </a:ext>
            </a:extLst>
          </p:cNvPr>
          <p:cNvGrpSpPr/>
          <p:nvPr/>
        </p:nvGrpSpPr>
        <p:grpSpPr>
          <a:xfrm>
            <a:off x="2904380" y="3729921"/>
            <a:ext cx="3191620" cy="3134786"/>
            <a:chOff x="2904380" y="3729921"/>
            <a:chExt cx="3191620" cy="313478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E33604-F1F3-480E-9BD3-08040B0456E5}"/>
                </a:ext>
              </a:extLst>
            </p:cNvPr>
            <p:cNvGrpSpPr/>
            <p:nvPr/>
          </p:nvGrpSpPr>
          <p:grpSpPr>
            <a:xfrm>
              <a:off x="2904380" y="5030967"/>
              <a:ext cx="1914525" cy="1833740"/>
              <a:chOff x="3157545" y="4755182"/>
              <a:chExt cx="1914525" cy="1833740"/>
            </a:xfrm>
          </p:grpSpPr>
          <p:pic>
            <p:nvPicPr>
              <p:cNvPr id="14" name="그래픽 13" descr="손을 든 여자">
                <a:extLst>
                  <a:ext uri="{FF2B5EF4-FFF2-40B4-BE49-F238E27FC236}">
                    <a16:creationId xmlns:a16="http://schemas.microsoft.com/office/drawing/2014/main" id="{63CE2EB9-D725-4B10-AFFB-EBD1FBCA1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57545" y="5388772"/>
                <a:ext cx="1914525" cy="1200150"/>
              </a:xfrm>
              <a:prstGeom prst="rect">
                <a:avLst/>
              </a:prstGeom>
            </p:spPr>
          </p:pic>
          <p:pic>
            <p:nvPicPr>
              <p:cNvPr id="16" name="그래픽 15" descr="앞머리가 있는 여자">
                <a:extLst>
                  <a:ext uri="{FF2B5EF4-FFF2-40B4-BE49-F238E27FC236}">
                    <a16:creationId xmlns:a16="http://schemas.microsoft.com/office/drawing/2014/main" id="{E2117D62-DD3A-403A-ABC7-418D51D7A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71858" y="4755182"/>
                <a:ext cx="742950" cy="857250"/>
              </a:xfrm>
              <a:prstGeom prst="rect">
                <a:avLst/>
              </a:prstGeom>
            </p:spPr>
          </p:pic>
          <p:pic>
            <p:nvPicPr>
              <p:cNvPr id="18" name="그래픽 17" descr="혼란스러운 얼굴">
                <a:extLst>
                  <a:ext uri="{FF2B5EF4-FFF2-40B4-BE49-F238E27FC236}">
                    <a16:creationId xmlns:a16="http://schemas.microsoft.com/office/drawing/2014/main" id="{A0E2BED8-50FB-4C12-B67D-E8AE854BA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951893" y="5061694"/>
                <a:ext cx="304800" cy="381000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08D3DC0-DC19-4ADE-A170-D74509E46022}"/>
                </a:ext>
              </a:extLst>
            </p:cNvPr>
            <p:cNvGrpSpPr/>
            <p:nvPr/>
          </p:nvGrpSpPr>
          <p:grpSpPr>
            <a:xfrm>
              <a:off x="3547944" y="3729921"/>
              <a:ext cx="2548056" cy="1356207"/>
              <a:chOff x="3547944" y="3729921"/>
              <a:chExt cx="2548056" cy="1356207"/>
            </a:xfrm>
          </p:grpSpPr>
          <p:pic>
            <p:nvPicPr>
              <p:cNvPr id="20" name="그래픽 19" descr="길쭉한 말풍선">
                <a:extLst>
                  <a:ext uri="{FF2B5EF4-FFF2-40B4-BE49-F238E27FC236}">
                    <a16:creationId xmlns:a16="http://schemas.microsoft.com/office/drawing/2014/main" id="{82F87BCA-4719-4CF1-B88E-1DA4CC38F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47944" y="3729921"/>
                <a:ext cx="2517311" cy="135620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3BDA1C-9EE1-4133-8385-99C0EA0CE378}"/>
                  </a:ext>
                </a:extLst>
              </p:cNvPr>
              <p:cNvSpPr txBox="1"/>
              <p:nvPr/>
            </p:nvSpPr>
            <p:spPr>
              <a:xfrm>
                <a:off x="3901744" y="4032074"/>
                <a:ext cx="2194256" cy="61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フォーム入力したデータを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簡単に扱う方法は？</a:t>
                </a:r>
                <a:endParaRPr lang="ko-KR" altLang="en-US" sz="1200" dirty="0"/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7FCF7AE-F9D9-4A77-89F8-49D71796BD5F}"/>
              </a:ext>
            </a:extLst>
          </p:cNvPr>
          <p:cNvGrpSpPr/>
          <p:nvPr/>
        </p:nvGrpSpPr>
        <p:grpSpPr>
          <a:xfrm>
            <a:off x="8674753" y="3508140"/>
            <a:ext cx="3391931" cy="3325095"/>
            <a:chOff x="8674753" y="3508140"/>
            <a:chExt cx="3391931" cy="3325095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274A799D-3C54-4A7A-B2D4-1013D5E9077C}"/>
                </a:ext>
              </a:extLst>
            </p:cNvPr>
            <p:cNvGrpSpPr/>
            <p:nvPr/>
          </p:nvGrpSpPr>
          <p:grpSpPr>
            <a:xfrm>
              <a:off x="8674753" y="3508140"/>
              <a:ext cx="2975235" cy="1658484"/>
              <a:chOff x="8674753" y="3508140"/>
              <a:chExt cx="2975235" cy="1658484"/>
            </a:xfrm>
          </p:grpSpPr>
          <p:pic>
            <p:nvPicPr>
              <p:cNvPr id="94" name="그래픽 93" descr="길쭉한 말풍선">
                <a:extLst>
                  <a:ext uri="{FF2B5EF4-FFF2-40B4-BE49-F238E27FC236}">
                    <a16:creationId xmlns:a16="http://schemas.microsoft.com/office/drawing/2014/main" id="{D1580DAC-D18F-4A0B-892E-CD72D9FF7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8674753" y="3508140"/>
                <a:ext cx="2908251" cy="1658484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008E0D0-DF2D-4A03-AED0-F19B22CB58A8}"/>
                  </a:ext>
                </a:extLst>
              </p:cNvPr>
              <p:cNvSpPr txBox="1"/>
              <p:nvPr/>
            </p:nvSpPr>
            <p:spPr>
              <a:xfrm>
                <a:off x="8944003" y="3703404"/>
                <a:ext cx="2705985" cy="88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1200" dirty="0"/>
                  <a:t>V-model</a:t>
                </a:r>
                <a:r>
                  <a:rPr lang="ja-JP" altLang="en-US" sz="1200" dirty="0"/>
                  <a:t>を利用してフォームに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簡単につなぎ合わせることが</a:t>
                </a:r>
                <a:endParaRPr lang="en-US" altLang="ja-JP" sz="1200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200" dirty="0"/>
                  <a:t>できます。</a:t>
                </a:r>
                <a:endParaRPr lang="ko-KR" altLang="en-US" sz="1200" dirty="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3A9B237E-B81A-4154-9284-133D8FA6039F}"/>
                </a:ext>
              </a:extLst>
            </p:cNvPr>
            <p:cNvGrpSpPr/>
            <p:nvPr/>
          </p:nvGrpSpPr>
          <p:grpSpPr>
            <a:xfrm>
              <a:off x="10676034" y="5089530"/>
              <a:ext cx="1390650" cy="1743705"/>
              <a:chOff x="10676034" y="5089530"/>
              <a:chExt cx="1390650" cy="1743705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E17D2A62-B707-4EA8-A81C-8DA46C2ACDE9}"/>
                  </a:ext>
                </a:extLst>
              </p:cNvPr>
              <p:cNvGrpSpPr/>
              <p:nvPr/>
            </p:nvGrpSpPr>
            <p:grpSpPr>
              <a:xfrm flipH="1">
                <a:off x="10676034" y="5089530"/>
                <a:ext cx="1390650" cy="1743705"/>
                <a:chOff x="10559234" y="5038730"/>
                <a:chExt cx="1390650" cy="1743705"/>
              </a:xfrm>
            </p:grpSpPr>
            <p:pic>
              <p:nvPicPr>
                <p:cNvPr id="90" name="그래픽 89" descr="폴더를 가지고 있는 남자">
                  <a:extLst>
                    <a:ext uri="{FF2B5EF4-FFF2-40B4-BE49-F238E27FC236}">
                      <a16:creationId xmlns:a16="http://schemas.microsoft.com/office/drawing/2014/main" id="{01834FAA-81C4-452E-A0A5-5EBD6EAED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59234" y="5582285"/>
                  <a:ext cx="1390650" cy="1200150"/>
                </a:xfrm>
                <a:prstGeom prst="rect">
                  <a:avLst/>
                </a:prstGeom>
              </p:spPr>
            </p:pic>
            <p:pic>
              <p:nvPicPr>
                <p:cNvPr id="92" name="그래픽 91" descr="곱슬 머리를 가진 아이">
                  <a:extLst>
                    <a:ext uri="{FF2B5EF4-FFF2-40B4-BE49-F238E27FC236}">
                      <a16:creationId xmlns:a16="http://schemas.microsoft.com/office/drawing/2014/main" id="{E8DDC587-FFF1-4FDD-971F-441C76A15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56426" y="5038730"/>
                  <a:ext cx="657225" cy="723900"/>
                </a:xfrm>
                <a:prstGeom prst="rect">
                  <a:avLst/>
                </a:prstGeom>
              </p:spPr>
            </p:pic>
          </p:grpSp>
          <p:pic>
            <p:nvPicPr>
              <p:cNvPr id="97" name="그래픽 96" descr="웃는 얼굴">
                <a:extLst>
                  <a:ext uri="{FF2B5EF4-FFF2-40B4-BE49-F238E27FC236}">
                    <a16:creationId xmlns:a16="http://schemas.microsoft.com/office/drawing/2014/main" id="{CE04C587-0594-4FCD-985A-E7508CA00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11157999" y="5362201"/>
                <a:ext cx="304800" cy="3143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682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5A7308E-655A-437C-8551-5F0E6AB3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" y="2581"/>
            <a:ext cx="3331772" cy="289471"/>
          </a:xfrm>
        </p:spPr>
        <p:txBody>
          <a:bodyPr/>
          <a:lstStyle/>
          <a:p>
            <a:pPr algn="l"/>
            <a:r>
              <a:rPr lang="en-US" altLang="ko-KR" sz="1100" dirty="0">
                <a:solidFill>
                  <a:srgbClr val="FBFFFB"/>
                </a:solidFill>
              </a:rPr>
              <a:t>VUE</a:t>
            </a:r>
            <a:r>
              <a:rPr lang="ja-JP" altLang="en-US" sz="1100" dirty="0">
                <a:solidFill>
                  <a:srgbClr val="FBFFFB"/>
                </a:solidFill>
              </a:rPr>
              <a:t>基本構文　</a:t>
            </a:r>
            <a:r>
              <a:rPr lang="en-US" altLang="ja-JP" sz="1100" dirty="0">
                <a:solidFill>
                  <a:srgbClr val="FBFFFB"/>
                </a:solidFill>
              </a:rPr>
              <a:t>Chapter5. </a:t>
            </a:r>
            <a:r>
              <a:rPr lang="ja-JP" altLang="en-US" sz="1100" dirty="0">
                <a:solidFill>
                  <a:srgbClr val="FBFFFB"/>
                </a:solidFill>
              </a:rPr>
              <a:t>フォーム入力バインディング</a:t>
            </a:r>
            <a:endParaRPr lang="ko-KR" altLang="en-US" sz="1100" dirty="0">
              <a:solidFill>
                <a:srgbClr val="FBFFF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63EA-62D0-4937-B70F-6DF978D76E1E}"/>
              </a:ext>
            </a:extLst>
          </p:cNvPr>
          <p:cNvSpPr txBox="1"/>
          <p:nvPr/>
        </p:nvSpPr>
        <p:spPr>
          <a:xfrm>
            <a:off x="427038" y="6000105"/>
            <a:ext cx="508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・サンプルコード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https://github.com/github-Ahn/PSSMiniPrj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</a:rPr>
              <a:t>・プロジェクト名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</a:rPr>
              <a:t>: sample_prj_chapter5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A7BF4-38FC-4678-ABE3-9FA9FCE7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394306"/>
            <a:ext cx="9784080" cy="550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249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DC35-7B8A-4EF0-9A3E-782497D0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25" y="2119746"/>
            <a:ext cx="6723150" cy="2618509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ja-JP" altLang="en-US" dirty="0"/>
              <a:t>ミニプロジェクト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テーマ：</a:t>
            </a:r>
            <a:r>
              <a:rPr lang="en-US" altLang="ja-JP" dirty="0"/>
              <a:t>Vue</a:t>
            </a:r>
            <a:r>
              <a:rPr lang="ja-JP" altLang="en-US" dirty="0"/>
              <a:t>で作る掲示板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45CC63-A57D-44A9-B423-A53B707F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altLang="ja-JP"/>
              <a:t>Presentaion</a:t>
            </a:r>
            <a:r>
              <a:rPr lang="ja-JP" altLang="en-US"/>
              <a:t> </a:t>
            </a:r>
            <a:r>
              <a:rPr lang="en-US" altLang="ja-JP"/>
              <a:t>By  (</a:t>
            </a:r>
            <a:r>
              <a:rPr lang="ja-JP" altLang="en-US"/>
              <a:t>株</a:t>
            </a:r>
            <a:r>
              <a:rPr lang="en-US" altLang="ja-JP"/>
              <a:t>)</a:t>
            </a:r>
            <a:r>
              <a:rPr lang="ja-JP" altLang="en-US"/>
              <a:t>パワーソフトシステム</a:t>
            </a:r>
            <a:endParaRPr lang="ja-JP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87E59-69DD-41A2-B43B-E3476C08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18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</a:t>
            </a:r>
            <a:r>
              <a:rPr lang="en-US" sz="1050" dirty="0"/>
              <a:t> </a:t>
            </a:r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016A6C-F7CB-4E81-B990-E46DE750A1D6}"/>
              </a:ext>
            </a:extLst>
          </p:cNvPr>
          <p:cNvGrpSpPr/>
          <p:nvPr/>
        </p:nvGrpSpPr>
        <p:grpSpPr>
          <a:xfrm>
            <a:off x="3782272" y="490761"/>
            <a:ext cx="7255662" cy="5662746"/>
            <a:chOff x="3144520" y="1128712"/>
            <a:chExt cx="5894705" cy="46005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9621F0A-739E-49D9-B75D-226166BF320C}"/>
                </a:ext>
              </a:extLst>
            </p:cNvPr>
            <p:cNvGrpSpPr/>
            <p:nvPr/>
          </p:nvGrpSpPr>
          <p:grpSpPr>
            <a:xfrm>
              <a:off x="3152775" y="1128712"/>
              <a:ext cx="5886450" cy="4600575"/>
              <a:chOff x="3152775" y="1128712"/>
              <a:chExt cx="5886450" cy="460057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493DC5D-A136-46A5-8A1E-C8DA30D54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52775" y="1128712"/>
                <a:ext cx="5886450" cy="4600575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A6B74D9-38C0-4E5C-BC6C-414E702ACE1C}"/>
                  </a:ext>
                </a:extLst>
              </p:cNvPr>
              <p:cNvSpPr/>
              <p:nvPr/>
            </p:nvSpPr>
            <p:spPr>
              <a:xfrm>
                <a:off x="6827520" y="5232400"/>
                <a:ext cx="1046480" cy="3860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BEEE831-6DF7-490F-A0AD-FF03437F0AAD}"/>
                  </a:ext>
                </a:extLst>
              </p:cNvPr>
              <p:cNvSpPr/>
              <p:nvPr/>
            </p:nvSpPr>
            <p:spPr>
              <a:xfrm>
                <a:off x="3332480" y="4663440"/>
                <a:ext cx="2844800" cy="3860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A0B530-6975-4DF3-87AA-8A11B9C98791}"/>
                </a:ext>
              </a:extLst>
            </p:cNvPr>
            <p:cNvSpPr/>
            <p:nvPr/>
          </p:nvSpPr>
          <p:spPr>
            <a:xfrm>
              <a:off x="3144520" y="4392433"/>
              <a:ext cx="375920" cy="3759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C6DFE97-9CFB-4327-A7BD-B8D0F6BE4A49}"/>
                </a:ext>
              </a:extLst>
            </p:cNvPr>
            <p:cNvSpPr/>
            <p:nvPr/>
          </p:nvSpPr>
          <p:spPr>
            <a:xfrm>
              <a:off x="6639560" y="5030232"/>
              <a:ext cx="375920" cy="3759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B0E888EB-0943-4523-A2FA-D539AD56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24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</a:t>
            </a:r>
            <a:endParaRPr lang="en-US" sz="1050" dirty="0"/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ED02E-803E-470E-BE5D-FFD1F60FC480}"/>
              </a:ext>
            </a:extLst>
          </p:cNvPr>
          <p:cNvGrpSpPr/>
          <p:nvPr/>
        </p:nvGrpSpPr>
        <p:grpSpPr>
          <a:xfrm>
            <a:off x="3616029" y="504012"/>
            <a:ext cx="7485063" cy="5849976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CEC3E0-0F23-4E92-B79F-BB0A5EAC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D263C7-3070-4D4F-9BE6-FAF979A2D127}"/>
                </a:ext>
              </a:extLst>
            </p:cNvPr>
            <p:cNvSpPr/>
            <p:nvPr/>
          </p:nvSpPr>
          <p:spPr>
            <a:xfrm>
              <a:off x="3403600" y="2956560"/>
              <a:ext cx="1920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433C4E-84EF-40AD-BDD2-D4C74984BEAA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2CB2F76E-01D0-47E7-A670-A293D85A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026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</a:t>
            </a:r>
            <a:endParaRPr lang="en-US" sz="1050" dirty="0"/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A4EAFC-C06D-4A54-8BF9-CCAF243B513F}"/>
              </a:ext>
            </a:extLst>
          </p:cNvPr>
          <p:cNvGrpSpPr/>
          <p:nvPr/>
        </p:nvGrpSpPr>
        <p:grpSpPr>
          <a:xfrm>
            <a:off x="3740666" y="504012"/>
            <a:ext cx="7485063" cy="5849976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73B803-12C1-4FBD-8932-4ED5687E0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6A9A2E-23F3-4C2E-B785-82738AF9CAC0}"/>
                </a:ext>
              </a:extLst>
            </p:cNvPr>
            <p:cNvSpPr/>
            <p:nvPr/>
          </p:nvSpPr>
          <p:spPr>
            <a:xfrm>
              <a:off x="70916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25012F96-60F6-4C57-8B57-937256EC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735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EC79F-9AFE-45B2-A5D5-B5BC0F74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By</a:t>
            </a:r>
            <a:endParaRPr lang="en-US" sz="1050" dirty="0"/>
          </a:p>
          <a:p>
            <a:r>
              <a:rPr lang="en-US" altLang="ja-JP" sz="1050" dirty="0"/>
              <a:t>(</a:t>
            </a:r>
            <a:r>
              <a:rPr lang="ja-JP" altLang="en-US" sz="1050" dirty="0"/>
              <a:t>株</a:t>
            </a:r>
            <a:r>
              <a:rPr lang="en-US" altLang="ja-JP" sz="1050" dirty="0"/>
              <a:t>)</a:t>
            </a:r>
            <a:r>
              <a:rPr lang="ja-JP" altLang="en-US" sz="1050" dirty="0"/>
              <a:t>パワーソフトシステム</a:t>
            </a:r>
            <a:endParaRPr lang="en-US" sz="105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1CD331-FDC5-42F5-8689-A9F7D58C9545}"/>
              </a:ext>
            </a:extLst>
          </p:cNvPr>
          <p:cNvGrpSpPr/>
          <p:nvPr/>
        </p:nvGrpSpPr>
        <p:grpSpPr>
          <a:xfrm>
            <a:off x="3486150" y="379445"/>
            <a:ext cx="7803831" cy="6099110"/>
            <a:chOff x="3152775" y="1128712"/>
            <a:chExt cx="5886450" cy="46005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60FC9B-A2D9-4E77-A101-F7028C8C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2775" y="1128712"/>
              <a:ext cx="5886450" cy="46005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30CC97-968F-4BDD-A0BD-C3E3D446A325}"/>
                </a:ext>
              </a:extLst>
            </p:cNvPr>
            <p:cNvSpPr/>
            <p:nvPr/>
          </p:nvSpPr>
          <p:spPr>
            <a:xfrm>
              <a:off x="6888480" y="5232400"/>
              <a:ext cx="904240" cy="38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AC1ED3F-5BCE-4715-93F4-317C0D82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6" y="704493"/>
            <a:ext cx="3101208" cy="567808"/>
          </a:xfrm>
        </p:spPr>
        <p:txBody>
          <a:bodyPr/>
          <a:lstStyle/>
          <a:p>
            <a:r>
              <a:rPr lang="ja-JP" altLang="en-US" sz="3200" dirty="0"/>
              <a:t>開発環境構成</a:t>
            </a:r>
            <a:br>
              <a:rPr lang="en-US" altLang="ko-KR" sz="4400" dirty="0"/>
            </a:br>
            <a:r>
              <a:rPr lang="ja-JP" altLang="en-US" sz="1800" dirty="0"/>
              <a:t>①</a:t>
            </a:r>
            <a:r>
              <a:rPr lang="en-US" altLang="ko-KR" sz="1800" dirty="0"/>
              <a:t>Node.js</a:t>
            </a:r>
            <a:r>
              <a:rPr lang="ja-JP" altLang="en-US" sz="1800" dirty="0"/>
              <a:t>インストール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5076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7237</TotalTime>
  <Words>4159</Words>
  <Application>Microsoft Office PowerPoint</Application>
  <PresentationFormat>와이드스크린</PresentationFormat>
  <Paragraphs>547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나눔스퀘어</vt:lpstr>
      <vt:lpstr>Consolas</vt:lpstr>
      <vt:lpstr>나눔스퀘어 ExtraBold</vt:lpstr>
      <vt:lpstr>Source Sans Pro</vt:lpstr>
      <vt:lpstr>Arial</vt:lpstr>
      <vt:lpstr>Verdana</vt:lpstr>
      <vt:lpstr>Malgun Gothic</vt:lpstr>
      <vt:lpstr>Malgun Gothic</vt:lpstr>
      <vt:lpstr>Office 테마</vt:lpstr>
      <vt:lpstr>Vue.js 入門</vt:lpstr>
      <vt:lpstr>PowerPoint 프레젠테이션</vt:lpstr>
      <vt:lpstr>1. 開発環境セットアップ  Node.Jsインストール</vt:lpstr>
      <vt:lpstr>PowerPoint 프레젠테이션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開発環境構成 ①Node.jsインストール</vt:lpstr>
      <vt:lpstr>PowerPoint 프레젠테이션</vt:lpstr>
      <vt:lpstr>1. 開発環境セットアップ  Vue.Jsインストール</vt:lpstr>
      <vt:lpstr>開発環境構成 ②vue.jsインストール</vt:lpstr>
      <vt:lpstr>開発環境構成 ② vue.jsインストール</vt:lpstr>
      <vt:lpstr>開発環境構成 ② vue.jsインストール</vt:lpstr>
      <vt:lpstr>1. 開発環境セットアップ  付加機能インストール</vt:lpstr>
      <vt:lpstr>開発環境構成 ③付加ツール（プラグイン）</vt:lpstr>
      <vt:lpstr>開発環境構成 ③付加ツール（プラグイン）</vt:lpstr>
      <vt:lpstr>開発環境構成 ③付加ツール（プラグイン）</vt:lpstr>
      <vt:lpstr>開発環境構成 ③付加ツール（プラグイン）</vt:lpstr>
      <vt:lpstr>開発環境構成 ③付加ツール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開発環境構成 ④プロジェクト生成</vt:lpstr>
      <vt:lpstr>PowerPoint 프레젠테이션</vt:lpstr>
      <vt:lpstr>2. Vue基本構文  Chapter1 【データバインディング】</vt:lpstr>
      <vt:lpstr>2.Vue基本構文</vt:lpstr>
      <vt:lpstr>VUE基本構文　Chapter1.データバインディング</vt:lpstr>
      <vt:lpstr>VUE基本構文　Chapter1.データバインディング</vt:lpstr>
      <vt:lpstr>2. Vue基本構文  chapter2 【リストレンダリング】</vt:lpstr>
      <vt:lpstr>2.Vue基本構文</vt:lpstr>
      <vt:lpstr>2.Vue基本構文</vt:lpstr>
      <vt:lpstr>2.Vue基本構文</vt:lpstr>
      <vt:lpstr>2.Vue基本構文</vt:lpstr>
      <vt:lpstr>2.Vue基本構文</vt:lpstr>
      <vt:lpstr>2.Vue基本構文</vt:lpstr>
      <vt:lpstr>VUE基本構文　Chapter2. リストレンダリング</vt:lpstr>
      <vt:lpstr>2. Vue基本構文  chapter3 【条件付きレンダリング】</vt:lpstr>
      <vt:lpstr>2.Vue基本構文</vt:lpstr>
      <vt:lpstr>2.Vue基本構文</vt:lpstr>
      <vt:lpstr>2.Vue基本構文</vt:lpstr>
      <vt:lpstr>2.Vue基本構文</vt:lpstr>
      <vt:lpstr>VUE基本構文　Chapter2. リストレンダリング</vt:lpstr>
      <vt:lpstr>2. Vue基本構文  chapter4 【イベントハンドリング】</vt:lpstr>
      <vt:lpstr>2.Vue基本構文</vt:lpstr>
      <vt:lpstr>2.Vue基本構文</vt:lpstr>
      <vt:lpstr>2.Vue基本構文</vt:lpstr>
      <vt:lpstr>2.Vue基本構文</vt:lpstr>
      <vt:lpstr>2. Vue基本構文  chapter5 【フォーム入力バインディング】</vt:lpstr>
      <vt:lpstr>2.Vue基本構文</vt:lpstr>
      <vt:lpstr>VUE基本構文　Chapter5. フォーム入力バインディング</vt:lpstr>
      <vt:lpstr>3. ミニプロジェクト  テーマ：Vueで作る掲示板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ahn-hyun@psfs.biz</dc:creator>
  <cp:keywords>adstorepost.com</cp:keywords>
  <cp:lastModifiedBy>安</cp:lastModifiedBy>
  <cp:revision>348</cp:revision>
  <dcterms:created xsi:type="dcterms:W3CDTF">2017-12-10T15:04:34Z</dcterms:created>
  <dcterms:modified xsi:type="dcterms:W3CDTF">2022-04-24T06:22:58Z</dcterms:modified>
</cp:coreProperties>
</file>